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7" r:id="rId4"/>
    <p:sldId id="294" r:id="rId5"/>
    <p:sldId id="311" r:id="rId6"/>
    <p:sldId id="296" r:id="rId7"/>
    <p:sldId id="297" r:id="rId8"/>
    <p:sldId id="310" r:id="rId9"/>
    <p:sldId id="295" r:id="rId10"/>
    <p:sldId id="312" r:id="rId11"/>
    <p:sldId id="305" r:id="rId12"/>
    <p:sldId id="300" r:id="rId13"/>
    <p:sldId id="302" r:id="rId14"/>
    <p:sldId id="303" r:id="rId15"/>
    <p:sldId id="304" r:id="rId16"/>
    <p:sldId id="309" r:id="rId17"/>
    <p:sldId id="301" r:id="rId18"/>
    <p:sldId id="313" r:id="rId19"/>
    <p:sldId id="314"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80BA"/>
    <a:srgbClr val="84CBC5"/>
    <a:srgbClr val="1B6AA3"/>
    <a:srgbClr val="A8108B"/>
    <a:srgbClr val="F47264"/>
    <a:srgbClr val="F8D35E"/>
    <a:srgbClr val="808080"/>
    <a:srgbClr val="3F3A60"/>
    <a:srgbClr val="B2B2B2"/>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3534" autoAdjust="0"/>
  </p:normalViewPr>
  <p:slideViewPr>
    <p:cSldViewPr snapToGrid="0" showGuides="1">
      <p:cViewPr varScale="1">
        <p:scale>
          <a:sx n="52" d="100"/>
          <a:sy n="52" d="100"/>
        </p:scale>
        <p:origin x="183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C3A9D-A9FF-4BEA-B050-37EE7947268E}" type="doc">
      <dgm:prSet loTypeId="urn:microsoft.com/office/officeart/2005/8/layout/hProcess6" loCatId="process" qsTypeId="urn:microsoft.com/office/officeart/2005/8/quickstyle/simple4" qsCatId="simple" csTypeId="urn:microsoft.com/office/officeart/2005/8/colors/colorful2" csCatId="colorful" phldr="1"/>
      <dgm:spPr/>
      <dgm:t>
        <a:bodyPr/>
        <a:lstStyle/>
        <a:p>
          <a:endParaRPr lang="en-US"/>
        </a:p>
      </dgm:t>
    </dgm:pt>
    <dgm:pt modelId="{147FB127-91FD-4A69-A004-32833577587A}">
      <dgm:prSet phldrT="[Text]"/>
      <dgm:spPr>
        <a:solidFill>
          <a:srgbClr val="A080BA"/>
        </a:solidFill>
      </dgm:spPr>
      <dgm:t>
        <a:bodyPr/>
        <a:lstStyle/>
        <a:p>
          <a:endParaRPr lang="en-US" dirty="0"/>
        </a:p>
      </dgm:t>
      <dgm:extLst>
        <a:ext uri="{E40237B7-FDA0-4F09-8148-C483321AD2D9}">
          <dgm14:cNvPr xmlns:dgm14="http://schemas.microsoft.com/office/drawing/2010/diagram" id="0" name="" title="Circle"/>
        </a:ext>
      </dgm:extLst>
    </dgm:pt>
    <dgm:pt modelId="{EB80D682-4213-4455-989B-20DA8FAA317F}" type="parTrans" cxnId="{540CEA44-9816-43D6-93AC-C9864F3B50CD}">
      <dgm:prSet/>
      <dgm:spPr/>
      <dgm:t>
        <a:bodyPr/>
        <a:lstStyle/>
        <a:p>
          <a:endParaRPr lang="en-US"/>
        </a:p>
      </dgm:t>
    </dgm:pt>
    <dgm:pt modelId="{EA3A19ED-C524-4677-87A9-124C5B1D1348}" type="sibTrans" cxnId="{540CEA44-9816-43D6-93AC-C9864F3B50CD}">
      <dgm:prSet/>
      <dgm:spPr/>
      <dgm:t>
        <a:bodyPr/>
        <a:lstStyle/>
        <a:p>
          <a:endParaRPr lang="en-US"/>
        </a:p>
      </dgm:t>
    </dgm:pt>
    <dgm:pt modelId="{462B7786-8892-48A9-B711-84A515AB553D}">
      <dgm:prSet phldrT="[Text]"/>
      <dgm:spPr>
        <a:solidFill>
          <a:srgbClr val="84CBC5">
            <a:alpha val="90000"/>
          </a:srgbClr>
        </a:solidFill>
      </dgm:spPr>
      <dgm:t>
        <a:bodyPr/>
        <a:lstStyle/>
        <a:p>
          <a:endParaRPr lang="en-US" dirty="0"/>
        </a:p>
      </dgm:t>
    </dgm:pt>
    <dgm:pt modelId="{BA7FB089-0E77-4CA4-AB70-BA66A03D03AA}" type="parTrans" cxnId="{FA1D6B54-2D2F-4B0C-8D8D-1540E3124E4E}">
      <dgm:prSet/>
      <dgm:spPr/>
      <dgm:t>
        <a:bodyPr/>
        <a:lstStyle/>
        <a:p>
          <a:endParaRPr lang="en-US"/>
        </a:p>
      </dgm:t>
    </dgm:pt>
    <dgm:pt modelId="{278BF482-4C91-41E3-B1D8-34E4458C583F}" type="sibTrans" cxnId="{FA1D6B54-2D2F-4B0C-8D8D-1540E3124E4E}">
      <dgm:prSet/>
      <dgm:spPr/>
      <dgm:t>
        <a:bodyPr/>
        <a:lstStyle/>
        <a:p>
          <a:endParaRPr lang="en-US"/>
        </a:p>
      </dgm:t>
    </dgm:pt>
    <dgm:pt modelId="{B142E2AC-57BF-417E-B40F-B3797065DDE3}">
      <dgm:prSet phldrT="[Text]"/>
      <dgm:spPr>
        <a:solidFill>
          <a:srgbClr val="84CBC5"/>
        </a:solidFill>
      </dgm:spPr>
      <dgm:t>
        <a:bodyPr/>
        <a:lstStyle/>
        <a:p>
          <a:endParaRPr lang="en-US" dirty="0"/>
        </a:p>
      </dgm:t>
    </dgm:pt>
    <dgm:pt modelId="{F5451E34-9133-450B-B595-549C42A1FDD1}" type="parTrans" cxnId="{68FE3187-042A-4AE8-BABA-BA38D229FCED}">
      <dgm:prSet/>
      <dgm:spPr/>
      <dgm:t>
        <a:bodyPr/>
        <a:lstStyle/>
        <a:p>
          <a:endParaRPr lang="en-US"/>
        </a:p>
      </dgm:t>
    </dgm:pt>
    <dgm:pt modelId="{D60E76D7-F807-4A97-904F-D147D1633DD0}" type="sibTrans" cxnId="{68FE3187-042A-4AE8-BABA-BA38D229FCED}">
      <dgm:prSet/>
      <dgm:spPr/>
      <dgm:t>
        <a:bodyPr/>
        <a:lstStyle/>
        <a:p>
          <a:endParaRPr lang="en-US"/>
        </a:p>
      </dgm:t>
    </dgm:pt>
    <dgm:pt modelId="{F2FA14EF-86F3-4D53-94FD-00F9512AA79E}">
      <dgm:prSet phldrT="[Text]"/>
      <dgm:spPr>
        <a:solidFill>
          <a:srgbClr val="A080BA">
            <a:alpha val="90000"/>
          </a:srgbClr>
        </a:solidFill>
      </dgm:spPr>
      <dgm:t>
        <a:bodyPr/>
        <a:lstStyle/>
        <a:p>
          <a:endParaRPr lang="en-US" dirty="0"/>
        </a:p>
      </dgm:t>
    </dgm:pt>
    <dgm:pt modelId="{3E6EE136-E811-4454-8AB9-2061343DFBB3}" type="parTrans" cxnId="{2DDC6A96-5BB1-4DF1-ABE0-DFE96A8686E2}">
      <dgm:prSet/>
      <dgm:spPr/>
      <dgm:t>
        <a:bodyPr/>
        <a:lstStyle/>
        <a:p>
          <a:endParaRPr lang="en-US"/>
        </a:p>
      </dgm:t>
    </dgm:pt>
    <dgm:pt modelId="{CFF1F059-B82A-4EF7-ACA0-FC994E95419E}" type="sibTrans" cxnId="{2DDC6A96-5BB1-4DF1-ABE0-DFE96A8686E2}">
      <dgm:prSet/>
      <dgm:spPr/>
      <dgm:t>
        <a:bodyPr/>
        <a:lstStyle/>
        <a:p>
          <a:endParaRPr lang="en-US"/>
        </a:p>
      </dgm:t>
    </dgm:pt>
    <dgm:pt modelId="{F000E706-4F90-478C-9A3F-E1E5D0822085}" type="pres">
      <dgm:prSet presAssocID="{CD6C3A9D-A9FF-4BEA-B050-37EE7947268E}" presName="theList" presStyleCnt="0">
        <dgm:presLayoutVars>
          <dgm:dir/>
          <dgm:animLvl val="lvl"/>
          <dgm:resizeHandles val="exact"/>
        </dgm:presLayoutVars>
      </dgm:prSet>
      <dgm:spPr/>
    </dgm:pt>
    <dgm:pt modelId="{73EC07CC-C5AB-420B-AF2E-1C1AEF0DD86A}" type="pres">
      <dgm:prSet presAssocID="{147FB127-91FD-4A69-A004-32833577587A}" presName="compNode" presStyleCnt="0"/>
      <dgm:spPr/>
    </dgm:pt>
    <dgm:pt modelId="{283B9235-2CA7-42BD-943C-772D7040F2EB}" type="pres">
      <dgm:prSet presAssocID="{147FB127-91FD-4A69-A004-32833577587A}" presName="noGeometry" presStyleCnt="0"/>
      <dgm:spPr/>
    </dgm:pt>
    <dgm:pt modelId="{2A2A61D2-5C48-4AD9-BD3B-AD4B5C2BD306}" type="pres">
      <dgm:prSet presAssocID="{147FB127-91FD-4A69-A004-32833577587A}" presName="childTextVisible" presStyleLbl="bgAccFollowNode1" presStyleIdx="0" presStyleCnt="2" custScaleX="118854" custScaleY="100000" custLinFactNeighborX="-9599" custLinFactNeighborY="-4016">
        <dgm:presLayoutVars>
          <dgm:bulletEnabled val="1"/>
        </dgm:presLayoutVars>
      </dgm:prSet>
      <dgm:spPr/>
    </dgm:pt>
    <dgm:pt modelId="{52312438-97A8-45E6-B125-3E07292B1F9C}" type="pres">
      <dgm:prSet presAssocID="{147FB127-91FD-4A69-A004-32833577587A}" presName="childTextHidden" presStyleLbl="bgAccFollowNode1" presStyleIdx="0" presStyleCnt="2"/>
      <dgm:spPr/>
    </dgm:pt>
    <dgm:pt modelId="{5F0FD53A-CD4D-4733-9102-7EB3FB2286EA}" type="pres">
      <dgm:prSet presAssocID="{147FB127-91FD-4A69-A004-32833577587A}" presName="parentText" presStyleLbl="node1" presStyleIdx="0" presStyleCnt="2" custLinFactNeighborX="-27262" custLinFactNeighborY="-7022">
        <dgm:presLayoutVars>
          <dgm:chMax val="1"/>
          <dgm:bulletEnabled val="1"/>
        </dgm:presLayoutVars>
      </dgm:prSet>
      <dgm:spPr/>
    </dgm:pt>
    <dgm:pt modelId="{E6475C80-415C-4BF2-A79C-08591F2D83E8}" type="pres">
      <dgm:prSet presAssocID="{147FB127-91FD-4A69-A004-32833577587A}" presName="aSpace" presStyleCnt="0"/>
      <dgm:spPr/>
    </dgm:pt>
    <dgm:pt modelId="{71E4D524-2C52-427B-9C17-1E27AF3BC6E4}" type="pres">
      <dgm:prSet presAssocID="{B142E2AC-57BF-417E-B40F-B3797065DDE3}" presName="compNode" presStyleCnt="0"/>
      <dgm:spPr/>
    </dgm:pt>
    <dgm:pt modelId="{340B9E92-CBFA-487B-B85D-ABF83C95A69F}" type="pres">
      <dgm:prSet presAssocID="{B142E2AC-57BF-417E-B40F-B3797065DDE3}" presName="noGeometry" presStyleCnt="0"/>
      <dgm:spPr/>
    </dgm:pt>
    <dgm:pt modelId="{EB23B23B-E5BD-4BB4-BEE0-B3834AEBFD0E}" type="pres">
      <dgm:prSet presAssocID="{B142E2AC-57BF-417E-B40F-B3797065DDE3}" presName="childTextVisible" presStyleLbl="bgAccFollowNode1" presStyleIdx="1" presStyleCnt="2" custScaleX="112101" custScaleY="100000" custLinFactNeighborX="1207" custLinFactNeighborY="662">
        <dgm:presLayoutVars>
          <dgm:bulletEnabled val="1"/>
        </dgm:presLayoutVars>
      </dgm:prSet>
      <dgm:spPr/>
    </dgm:pt>
    <dgm:pt modelId="{D9D6421B-B778-4E05-8C34-793DD3AB1DB3}" type="pres">
      <dgm:prSet presAssocID="{B142E2AC-57BF-417E-B40F-B3797065DDE3}" presName="childTextHidden" presStyleLbl="bgAccFollowNode1" presStyleIdx="1" presStyleCnt="2"/>
      <dgm:spPr/>
    </dgm:pt>
    <dgm:pt modelId="{59F76C5A-F6AB-4DFE-B3E8-69C815CE441F}" type="pres">
      <dgm:prSet presAssocID="{B142E2AC-57BF-417E-B40F-B3797065DDE3}" presName="parentText" presStyleLbl="node1" presStyleIdx="1" presStyleCnt="2" custScaleX="113634" custScaleY="105488" custLinFactNeighborX="-9686" custLinFactNeighborY="-1477">
        <dgm:presLayoutVars>
          <dgm:chMax val="1"/>
          <dgm:bulletEnabled val="1"/>
        </dgm:presLayoutVars>
      </dgm:prSet>
      <dgm:spPr/>
    </dgm:pt>
  </dgm:ptLst>
  <dgm:cxnLst>
    <dgm:cxn modelId="{488E1C1C-394E-476A-AC0D-9897ECF94260}" type="presOf" srcId="{B142E2AC-57BF-417E-B40F-B3797065DDE3}" destId="{59F76C5A-F6AB-4DFE-B3E8-69C815CE441F}" srcOrd="0" destOrd="0" presId="urn:microsoft.com/office/officeart/2005/8/layout/hProcess6"/>
    <dgm:cxn modelId="{540CEA44-9816-43D6-93AC-C9864F3B50CD}" srcId="{CD6C3A9D-A9FF-4BEA-B050-37EE7947268E}" destId="{147FB127-91FD-4A69-A004-32833577587A}" srcOrd="0" destOrd="0" parTransId="{EB80D682-4213-4455-989B-20DA8FAA317F}" sibTransId="{EA3A19ED-C524-4677-87A9-124C5B1D1348}"/>
    <dgm:cxn modelId="{D47D1D6D-7636-46B3-B9FF-E702CC711447}" type="presOf" srcId="{F2FA14EF-86F3-4D53-94FD-00F9512AA79E}" destId="{D9D6421B-B778-4E05-8C34-793DD3AB1DB3}" srcOrd="1" destOrd="0" presId="urn:microsoft.com/office/officeart/2005/8/layout/hProcess6"/>
    <dgm:cxn modelId="{FA1D6B54-2D2F-4B0C-8D8D-1540E3124E4E}" srcId="{147FB127-91FD-4A69-A004-32833577587A}" destId="{462B7786-8892-48A9-B711-84A515AB553D}" srcOrd="0" destOrd="0" parTransId="{BA7FB089-0E77-4CA4-AB70-BA66A03D03AA}" sibTransId="{278BF482-4C91-41E3-B1D8-34E4458C583F}"/>
    <dgm:cxn modelId="{DE4B1358-84E9-4459-A185-07D5A18EA036}" type="presOf" srcId="{F2FA14EF-86F3-4D53-94FD-00F9512AA79E}" destId="{EB23B23B-E5BD-4BB4-BEE0-B3834AEBFD0E}" srcOrd="0" destOrd="0" presId="urn:microsoft.com/office/officeart/2005/8/layout/hProcess6"/>
    <dgm:cxn modelId="{68FE3187-042A-4AE8-BABA-BA38D229FCED}" srcId="{CD6C3A9D-A9FF-4BEA-B050-37EE7947268E}" destId="{B142E2AC-57BF-417E-B40F-B3797065DDE3}" srcOrd="1" destOrd="0" parTransId="{F5451E34-9133-450B-B595-549C42A1FDD1}" sibTransId="{D60E76D7-F807-4A97-904F-D147D1633DD0}"/>
    <dgm:cxn modelId="{2DDC6A96-5BB1-4DF1-ABE0-DFE96A8686E2}" srcId="{B142E2AC-57BF-417E-B40F-B3797065DDE3}" destId="{F2FA14EF-86F3-4D53-94FD-00F9512AA79E}" srcOrd="0" destOrd="0" parTransId="{3E6EE136-E811-4454-8AB9-2061343DFBB3}" sibTransId="{CFF1F059-B82A-4EF7-ACA0-FC994E95419E}"/>
    <dgm:cxn modelId="{1EC3009F-366C-47C2-8B13-3DF4E50F7A1C}" type="presOf" srcId="{462B7786-8892-48A9-B711-84A515AB553D}" destId="{2A2A61D2-5C48-4AD9-BD3B-AD4B5C2BD306}" srcOrd="0" destOrd="0" presId="urn:microsoft.com/office/officeart/2005/8/layout/hProcess6"/>
    <dgm:cxn modelId="{A3CF51AB-A217-4D0A-B222-5B641F725AA1}" type="presOf" srcId="{462B7786-8892-48A9-B711-84A515AB553D}" destId="{52312438-97A8-45E6-B125-3E07292B1F9C}" srcOrd="1" destOrd="0" presId="urn:microsoft.com/office/officeart/2005/8/layout/hProcess6"/>
    <dgm:cxn modelId="{DDB871C0-423A-4E5F-AB77-5BEC5A956A90}" type="presOf" srcId="{147FB127-91FD-4A69-A004-32833577587A}" destId="{5F0FD53A-CD4D-4733-9102-7EB3FB2286EA}" srcOrd="0" destOrd="0" presId="urn:microsoft.com/office/officeart/2005/8/layout/hProcess6"/>
    <dgm:cxn modelId="{F7AFCEE5-5F9B-4CDA-BE13-1544A972D934}" type="presOf" srcId="{CD6C3A9D-A9FF-4BEA-B050-37EE7947268E}" destId="{F000E706-4F90-478C-9A3F-E1E5D0822085}" srcOrd="0" destOrd="0" presId="urn:microsoft.com/office/officeart/2005/8/layout/hProcess6"/>
    <dgm:cxn modelId="{57DF98C0-89B7-4773-B6EE-E7734CA0552F}" type="presParOf" srcId="{F000E706-4F90-478C-9A3F-E1E5D0822085}" destId="{73EC07CC-C5AB-420B-AF2E-1C1AEF0DD86A}" srcOrd="0" destOrd="0" presId="urn:microsoft.com/office/officeart/2005/8/layout/hProcess6"/>
    <dgm:cxn modelId="{988D7730-085B-433F-9862-0DDF4490FF3E}" type="presParOf" srcId="{73EC07CC-C5AB-420B-AF2E-1C1AEF0DD86A}" destId="{283B9235-2CA7-42BD-943C-772D7040F2EB}" srcOrd="0" destOrd="0" presId="urn:microsoft.com/office/officeart/2005/8/layout/hProcess6"/>
    <dgm:cxn modelId="{9D211F13-04F2-4775-A3DD-18EA828CC686}" type="presParOf" srcId="{73EC07CC-C5AB-420B-AF2E-1C1AEF0DD86A}" destId="{2A2A61D2-5C48-4AD9-BD3B-AD4B5C2BD306}" srcOrd="1" destOrd="0" presId="urn:microsoft.com/office/officeart/2005/8/layout/hProcess6"/>
    <dgm:cxn modelId="{C8C9F5EA-EA3B-4A01-BF53-C838EC539F80}" type="presParOf" srcId="{73EC07CC-C5AB-420B-AF2E-1C1AEF0DD86A}" destId="{52312438-97A8-45E6-B125-3E07292B1F9C}" srcOrd="2" destOrd="0" presId="urn:microsoft.com/office/officeart/2005/8/layout/hProcess6"/>
    <dgm:cxn modelId="{0C0D27BE-DCBD-4E16-9301-748F558C6B72}" type="presParOf" srcId="{73EC07CC-C5AB-420B-AF2E-1C1AEF0DD86A}" destId="{5F0FD53A-CD4D-4733-9102-7EB3FB2286EA}" srcOrd="3" destOrd="0" presId="urn:microsoft.com/office/officeart/2005/8/layout/hProcess6"/>
    <dgm:cxn modelId="{0A5E7F15-D6F4-4910-9183-330625FB55B3}" type="presParOf" srcId="{F000E706-4F90-478C-9A3F-E1E5D0822085}" destId="{E6475C80-415C-4BF2-A79C-08591F2D83E8}" srcOrd="1" destOrd="0" presId="urn:microsoft.com/office/officeart/2005/8/layout/hProcess6"/>
    <dgm:cxn modelId="{D7DDB8F4-0A72-4F1B-8DEF-B334C3F167FD}" type="presParOf" srcId="{F000E706-4F90-478C-9A3F-E1E5D0822085}" destId="{71E4D524-2C52-427B-9C17-1E27AF3BC6E4}" srcOrd="2" destOrd="0" presId="urn:microsoft.com/office/officeart/2005/8/layout/hProcess6"/>
    <dgm:cxn modelId="{3CC3A493-2641-416F-B3E5-05A22D009324}" type="presParOf" srcId="{71E4D524-2C52-427B-9C17-1E27AF3BC6E4}" destId="{340B9E92-CBFA-487B-B85D-ABF83C95A69F}" srcOrd="0" destOrd="0" presId="urn:microsoft.com/office/officeart/2005/8/layout/hProcess6"/>
    <dgm:cxn modelId="{C078BBF1-B788-4BDC-88AA-B06297B458BE}" type="presParOf" srcId="{71E4D524-2C52-427B-9C17-1E27AF3BC6E4}" destId="{EB23B23B-E5BD-4BB4-BEE0-B3834AEBFD0E}" srcOrd="1" destOrd="0" presId="urn:microsoft.com/office/officeart/2005/8/layout/hProcess6"/>
    <dgm:cxn modelId="{E3473F10-3890-4DF0-ABD8-B40E692B02BD}" type="presParOf" srcId="{71E4D524-2C52-427B-9C17-1E27AF3BC6E4}" destId="{D9D6421B-B778-4E05-8C34-793DD3AB1DB3}" srcOrd="2" destOrd="0" presId="urn:microsoft.com/office/officeart/2005/8/layout/hProcess6"/>
    <dgm:cxn modelId="{6C1EDCB5-A2CD-4B34-84F3-0DDAB745B011}" type="presParOf" srcId="{71E4D524-2C52-427B-9C17-1E27AF3BC6E4}" destId="{59F76C5A-F6AB-4DFE-B3E8-69C815CE441F}"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A61D2-5C48-4AD9-BD3B-AD4B5C2BD306}">
      <dsp:nvSpPr>
        <dsp:cNvPr id="0" name=""/>
        <dsp:cNvSpPr/>
      </dsp:nvSpPr>
      <dsp:spPr>
        <a:xfrm>
          <a:off x="1031135" y="0"/>
          <a:ext cx="4557743" cy="3352046"/>
        </a:xfrm>
        <a:prstGeom prst="rightArrow">
          <a:avLst>
            <a:gd name="adj1" fmla="val 70000"/>
            <a:gd name="adj2" fmla="val 50000"/>
          </a:avLst>
        </a:prstGeom>
        <a:solidFill>
          <a:srgbClr val="84CBC5">
            <a:alpha val="90000"/>
          </a:srgb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170571" y="502807"/>
        <a:ext cx="2245091" cy="2346432"/>
      </dsp:txXfrm>
    </dsp:sp>
    <dsp:sp modelId="{5F0FD53A-CD4D-4733-9102-7EB3FB2286EA}">
      <dsp:nvSpPr>
        <dsp:cNvPr id="0" name=""/>
        <dsp:cNvSpPr/>
      </dsp:nvSpPr>
      <dsp:spPr>
        <a:xfrm>
          <a:off x="279334" y="582700"/>
          <a:ext cx="1917370" cy="1917370"/>
        </a:xfrm>
        <a:prstGeom prst="ellipse">
          <a:avLst/>
        </a:prstGeom>
        <a:solidFill>
          <a:srgbClr val="A080B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60126" y="863492"/>
        <a:ext cx="1355786" cy="1355786"/>
      </dsp:txXfrm>
    </dsp:sp>
    <dsp:sp modelId="{EB23B23B-E5BD-4BB4-BEE0-B3834AEBFD0E}">
      <dsp:nvSpPr>
        <dsp:cNvPr id="0" name=""/>
        <dsp:cNvSpPr/>
      </dsp:nvSpPr>
      <dsp:spPr>
        <a:xfrm>
          <a:off x="7137453" y="0"/>
          <a:ext cx="4298783" cy="3352046"/>
        </a:xfrm>
        <a:prstGeom prst="rightArrow">
          <a:avLst>
            <a:gd name="adj1" fmla="val 70000"/>
            <a:gd name="adj2" fmla="val 50000"/>
          </a:avLst>
        </a:prstGeom>
        <a:solidFill>
          <a:srgbClr val="A080BA">
            <a:alpha val="90000"/>
          </a:srgb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100" tIns="41275" rIns="82550"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212149" y="502807"/>
        <a:ext cx="2095657" cy="2346432"/>
      </dsp:txXfrm>
    </dsp:sp>
    <dsp:sp modelId="{59F76C5A-F6AB-4DFE-B3E8-69C815CE441F}">
      <dsp:nvSpPr>
        <dsp:cNvPr id="0" name=""/>
        <dsp:cNvSpPr/>
      </dsp:nvSpPr>
      <dsp:spPr>
        <a:xfrm>
          <a:off x="6048080" y="636405"/>
          <a:ext cx="2178785" cy="2022596"/>
        </a:xfrm>
        <a:prstGeom prst="ellipse">
          <a:avLst/>
        </a:prstGeom>
        <a:solidFill>
          <a:srgbClr val="84CBC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6367156" y="932607"/>
        <a:ext cx="1540633" cy="14301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49C75DE-313B-4745-BFD9-588CABE9034B}" type="datetimeFigureOut">
              <a:rPr lang="en-US"/>
              <a:pPr>
                <a:defRPr/>
              </a:pPr>
              <a:t>8/29/2017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045B1BC-3A63-4B72-8942-6BACE133CC6B}" type="slidenum">
              <a:rPr lang="en-US"/>
              <a:pPr>
                <a:defRPr/>
              </a:pPr>
              <a:t>‹#›</a:t>
            </a:fld>
            <a:endParaRPr lang="en-US"/>
          </a:p>
        </p:txBody>
      </p:sp>
    </p:spTree>
    <p:extLst>
      <p:ext uri="{BB962C8B-B14F-4D97-AF65-F5344CB8AC3E}">
        <p14:creationId xmlns:p14="http://schemas.microsoft.com/office/powerpoint/2010/main" val="14298689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thekipproject.inf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rtl="0"/>
            <a:r>
              <a:rPr lang="en-US" sz="1200" kern="1200" dirty="0">
                <a:solidFill>
                  <a:schemeClr val="tx1"/>
                </a:solidFill>
                <a:effectLst/>
                <a:latin typeface="+mn-lt"/>
                <a:ea typeface="+mn-ea"/>
                <a:cs typeface="+mn-cs"/>
              </a:rPr>
              <a:t>Representative of the Ministry of State for Women’s Affairs and Advisor to the Prime Minister on Women’s Affairs,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Abir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Chebaro</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Dean Harvey, </a:t>
            </a:r>
            <a:r>
              <a:rPr lang="en-US" sz="1200" b="1" kern="1200" dirty="0" err="1">
                <a:solidFill>
                  <a:schemeClr val="tx1"/>
                </a:solidFill>
                <a:effectLst/>
                <a:latin typeface="+mn-lt"/>
                <a:ea typeface="+mn-ea"/>
                <a:cs typeface="+mn-cs"/>
              </a:rPr>
              <a:t>xxxx</a:t>
            </a:r>
            <a:r>
              <a:rPr lang="en-US" sz="1200" b="1" kern="1200" dirty="0">
                <a:solidFill>
                  <a:schemeClr val="tx1"/>
                </a:solidFill>
                <a:effectLst/>
                <a:latin typeface="+mn-lt"/>
                <a:ea typeface="+mn-ea"/>
                <a:cs typeface="+mn-cs"/>
              </a:rPr>
              <a:t>, xxx, Distinguished quests, students and colleagues </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Good evening and welcome to the American University of Beirut.</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behalf of the KIP team and our fantastic Partners, it gives me great pleasure to welcome you to the Closing event of the </a:t>
            </a:r>
            <a:r>
              <a:rPr lang="en-US" sz="1800" u="sng" kern="1200" dirty="0">
                <a:solidFill>
                  <a:schemeClr val="tx1"/>
                </a:solidFill>
                <a:effectLst/>
                <a:latin typeface="+mn-lt"/>
                <a:ea typeface="+mn-ea"/>
                <a:cs typeface="+mn-cs"/>
                <a:hlinkClick r:id="rId3"/>
              </a:rPr>
              <a:t>Knowledge is Power (KIP) Project</a:t>
            </a:r>
            <a:r>
              <a:rPr lang="en-US" sz="18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choosing to be with us on this fine evening to celebrate with us our KIP Journey. I see many familiar faces in the audience, representatives of the many departments, faculties, universities, organizations and trailblazing businesses who were integral to each and every step of the project. </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have been blessed and honored to have many of you (and many more) join hands with KIP to augment the complex and multifaceted conversation on issues related to gender and sexuality in Lebanon. </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the outset, the KIP Team would like to thank:</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U.S. Department of State and the Secretary of State’s Office of Global Women’s Issues, our generous donors, for the federal assistance award that made this day possible. </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would also like to thank President </a:t>
            </a:r>
            <a:r>
              <a:rPr lang="en-US" sz="1200" kern="1200" dirty="0" err="1">
                <a:solidFill>
                  <a:schemeClr val="tx1"/>
                </a:solidFill>
                <a:effectLst/>
                <a:latin typeface="+mn-lt"/>
                <a:ea typeface="+mn-ea"/>
                <a:cs typeface="+mn-cs"/>
              </a:rPr>
              <a:t>Khuri</a:t>
            </a:r>
            <a:r>
              <a:rPr lang="en-US" sz="1200" kern="1200" dirty="0">
                <a:solidFill>
                  <a:schemeClr val="tx1"/>
                </a:solidFill>
                <a:effectLst/>
                <a:latin typeface="+mn-lt"/>
                <a:ea typeface="+mn-ea"/>
                <a:cs typeface="+mn-cs"/>
              </a:rPr>
              <a:t>, Dean Harvey, Dean </a:t>
            </a:r>
            <a:r>
              <a:rPr lang="en-US" sz="1200" kern="1200" dirty="0" err="1">
                <a:solidFill>
                  <a:schemeClr val="tx1"/>
                </a:solidFill>
                <a:effectLst/>
                <a:latin typeface="+mn-lt"/>
                <a:ea typeface="+mn-ea"/>
                <a:cs typeface="+mn-cs"/>
              </a:rPr>
              <a:t>Cheikh</a:t>
            </a:r>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and the many offices at AUB who made the project possible. </a:t>
            </a:r>
            <a:endParaRPr lang="en-US" sz="18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Without the support and the hard work of the staff at the </a:t>
            </a:r>
            <a:endParaRPr lang="en-US" sz="18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Office of the Comptrollers, </a:t>
            </a:r>
            <a:endParaRPr lang="en-US" sz="18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OGC, </a:t>
            </a:r>
            <a:endParaRPr lang="en-US" sz="18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office of Procurement and contracts administration, </a:t>
            </a:r>
            <a:endParaRPr lang="en-US" sz="18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Office of financial planning, </a:t>
            </a:r>
            <a:endParaRPr lang="en-US" sz="18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Office of communications, </a:t>
            </a:r>
            <a:endParaRPr lang="en-US" sz="18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Department of human resources, </a:t>
            </a:r>
            <a:endParaRPr lang="en-US" sz="18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Office of IT</a:t>
            </a:r>
            <a:endParaRPr lang="en-US" sz="18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Housing department </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And the many other listed in the credits of our documentary </a:t>
            </a:r>
            <a:br>
              <a:rPr lang="en-US" sz="12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vision would not have come to light.</a:t>
            </a:r>
            <a:endParaRPr lang="en-US" sz="1800" kern="1200" dirty="0">
              <a:solidFill>
                <a:schemeClr val="tx1"/>
              </a:solidFill>
              <a:effectLst/>
              <a:latin typeface="+mn-lt"/>
              <a:ea typeface="+mn-ea"/>
              <a:cs typeface="+mn-cs"/>
            </a:endParaRPr>
          </a:p>
          <a:p>
            <a:pPr>
              <a:spcBef>
                <a:spcPct val="0"/>
              </a:spcBef>
            </a:pPr>
            <a:endParaRPr 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BB95C1-2496-4F66-A207-48A9091AACDD}"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903930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tried to be creative in our partnerships to get students involved </a:t>
            </a:r>
          </a:p>
        </p:txBody>
      </p:sp>
      <p:sp>
        <p:nvSpPr>
          <p:cNvPr id="4" name="Slide Number Placeholder 3"/>
          <p:cNvSpPr>
            <a:spLocks noGrp="1"/>
          </p:cNvSpPr>
          <p:nvPr>
            <p:ph type="sldNum" sz="quarter" idx="10"/>
          </p:nvPr>
        </p:nvSpPr>
        <p:spPr/>
        <p:txBody>
          <a:bodyPr/>
          <a:lstStyle/>
          <a:p>
            <a:pPr>
              <a:defRPr/>
            </a:pPr>
            <a:fld id="{6045B1BC-3A63-4B72-8942-6BACE133CC6B}" type="slidenum">
              <a:rPr lang="en-US" smtClean="0"/>
              <a:pPr>
                <a:defRPr/>
              </a:pPr>
              <a:t>13</a:t>
            </a:fld>
            <a:endParaRPr lang="en-US"/>
          </a:p>
        </p:txBody>
      </p:sp>
    </p:spTree>
    <p:extLst>
      <p:ext uri="{BB962C8B-B14F-4D97-AF65-F5344CB8AC3E}">
        <p14:creationId xmlns:p14="http://schemas.microsoft.com/office/powerpoint/2010/main" val="273272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Some join our conversation!</a:t>
            </a:r>
          </a:p>
          <a:p>
            <a:pPr>
              <a:spcBef>
                <a:spcPct val="0"/>
              </a:spcBef>
            </a:pPr>
            <a:endParaRPr lang="en-US" dirty="0"/>
          </a:p>
          <a:p>
            <a:pPr>
              <a:spcBef>
                <a:spcPct val="0"/>
              </a:spcBef>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8F1506-D914-4B11-B3C9-0ADADD75656C}"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271457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45B1BC-3A63-4B72-8942-6BACE133CC6B}" type="slidenum">
              <a:rPr lang="en-US" smtClean="0"/>
              <a:pPr>
                <a:defRPr/>
              </a:pPr>
              <a:t>17</a:t>
            </a:fld>
            <a:endParaRPr lang="en-US"/>
          </a:p>
        </p:txBody>
      </p:sp>
    </p:spTree>
    <p:extLst>
      <p:ext uri="{BB962C8B-B14F-4D97-AF65-F5344CB8AC3E}">
        <p14:creationId xmlns:p14="http://schemas.microsoft.com/office/powerpoint/2010/main" val="176310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Private sector involvement </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720E8B-A372-4667-AC94-40F99DB3AE4B}"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272125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Student community beyond the AUB</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720E8B-A372-4667-AC94-40F99DB3AE4B}"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342699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57B427-BB7D-4EC3-8838-8F30F85CBAFB}"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389054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8F1506-D914-4B11-B3C9-0ADADD75656C}"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271457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94BC32E-2073-4CD2-AAB9-802BD7207413}"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3789873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First phase we wanted to LEARN and BUILD COMMUNITY ------ roundtables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6A2D21-AD42-444D-BA5F-A3E490EFBA2B}"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398670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Series of knowledge gaps and research questions</a:t>
            </a:r>
          </a:p>
          <a:p>
            <a:pPr>
              <a:spcBef>
                <a:spcPct val="0"/>
              </a:spcBef>
            </a:pPr>
            <a:endParaRPr lang="en-US" dirty="0"/>
          </a:p>
          <a:p>
            <a:pPr>
              <a:spcBef>
                <a:spcPct val="0"/>
              </a:spcBef>
            </a:pPr>
            <a:r>
              <a:rPr lang="en-US" dirty="0"/>
              <a:t>Call for papers--- 15 studies…. Also feminist redoing circles augmenting </a:t>
            </a:r>
            <a:r>
              <a:rPr lang="en-US" dirty="0" err="1"/>
              <a:t>nd</a:t>
            </a:r>
            <a:r>
              <a:rPr lang="en-US" dirty="0"/>
              <a:t> </a:t>
            </a:r>
            <a:r>
              <a:rPr lang="en-US" dirty="0" err="1"/>
              <a:t>eploring</a:t>
            </a:r>
            <a:r>
              <a:rPr lang="en-US" dirty="0"/>
              <a:t> further </a:t>
            </a:r>
          </a:p>
          <a:p>
            <a:pPr>
              <a:spcBef>
                <a:spcPct val="0"/>
              </a:spcBef>
            </a:pPr>
            <a:endParaRPr lang="en-US" dirty="0"/>
          </a:p>
          <a:p>
            <a:pPr>
              <a:spcBef>
                <a:spcPct val="0"/>
              </a:spcBef>
            </a:pPr>
            <a:r>
              <a:rPr lang="en-US" dirty="0"/>
              <a:t>ONE THEME ACROSS ALL--- SH</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6A2D21-AD42-444D-BA5F-A3E490EFBA2B}"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398670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6A2D21-AD42-444D-BA5F-A3E490EFBA2B}"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359724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Through these activities our community was being build with connecting others and ourselves </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8F1506-D914-4B11-B3C9-0ADADD75656C}"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71457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6A2D21-AD42-444D-BA5F-A3E490EFBA2B}"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398670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62F980F-56F1-40CB-8AF3-BB42BDBCDC0C}" type="datetimeFigureOut">
              <a:rPr lang="en-US"/>
              <a:pPr>
                <a:defRPr/>
              </a:pPr>
              <a:t>8/29/2017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158432-ECF8-4D1B-8D5F-D331A37D9848}" type="slidenum">
              <a:rPr lang="en-US"/>
              <a:pPr>
                <a:defRPr/>
              </a:pPr>
              <a:t>‹#›</a:t>
            </a:fld>
            <a:endParaRPr lang="en-US"/>
          </a:p>
        </p:txBody>
      </p:sp>
    </p:spTree>
    <p:extLst>
      <p:ext uri="{BB962C8B-B14F-4D97-AF65-F5344CB8AC3E}">
        <p14:creationId xmlns:p14="http://schemas.microsoft.com/office/powerpoint/2010/main" val="288677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309247-DCE7-4906-9791-AE2CA4AEF4EF}" type="datetimeFigureOut">
              <a:rPr lang="en-US"/>
              <a:pPr>
                <a:defRPr/>
              </a:pPr>
              <a:t>8/29/2017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BC0715-B7FF-49C1-8194-505A37D6B4BC}" type="slidenum">
              <a:rPr lang="en-US"/>
              <a:pPr>
                <a:defRPr/>
              </a:pPr>
              <a:t>‹#›</a:t>
            </a:fld>
            <a:endParaRPr lang="en-US"/>
          </a:p>
        </p:txBody>
      </p:sp>
    </p:spTree>
    <p:extLst>
      <p:ext uri="{BB962C8B-B14F-4D97-AF65-F5344CB8AC3E}">
        <p14:creationId xmlns:p14="http://schemas.microsoft.com/office/powerpoint/2010/main" val="211627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3E8A5-6EC1-4762-A134-F6EA5CA7BFBA}" type="datetimeFigureOut">
              <a:rPr lang="en-US"/>
              <a:pPr>
                <a:defRPr/>
              </a:pPr>
              <a:t>8/29/2017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41992B-B3D2-4D61-9F71-3E83F6B86092}" type="slidenum">
              <a:rPr lang="en-US"/>
              <a:pPr>
                <a:defRPr/>
              </a:pPr>
              <a:t>‹#›</a:t>
            </a:fld>
            <a:endParaRPr lang="en-US"/>
          </a:p>
        </p:txBody>
      </p:sp>
    </p:spTree>
    <p:extLst>
      <p:ext uri="{BB962C8B-B14F-4D97-AF65-F5344CB8AC3E}">
        <p14:creationId xmlns:p14="http://schemas.microsoft.com/office/powerpoint/2010/main" val="326773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4CAF19-5434-43D7-A17B-B7D5CC90F718}" type="datetimeFigureOut">
              <a:rPr lang="en-US"/>
              <a:pPr>
                <a:defRPr/>
              </a:pPr>
              <a:t>8/29/2017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25AE3-2B53-4AD8-BA0D-67049C646676}" type="slidenum">
              <a:rPr lang="en-US"/>
              <a:pPr>
                <a:defRPr/>
              </a:pPr>
              <a:t>‹#›</a:t>
            </a:fld>
            <a:endParaRPr lang="en-US"/>
          </a:p>
        </p:txBody>
      </p:sp>
    </p:spTree>
    <p:extLst>
      <p:ext uri="{BB962C8B-B14F-4D97-AF65-F5344CB8AC3E}">
        <p14:creationId xmlns:p14="http://schemas.microsoft.com/office/powerpoint/2010/main" val="218932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72E86A2-D4BD-40A9-B5DF-5B87D146F838}" type="datetimeFigureOut">
              <a:rPr lang="en-US"/>
              <a:pPr>
                <a:defRPr/>
              </a:pPr>
              <a:t>8/29/2017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9D224D-0E70-4901-8198-07A5CF4CC627}" type="slidenum">
              <a:rPr lang="en-US"/>
              <a:pPr>
                <a:defRPr/>
              </a:pPr>
              <a:t>‹#›</a:t>
            </a:fld>
            <a:endParaRPr lang="en-US"/>
          </a:p>
        </p:txBody>
      </p:sp>
    </p:spTree>
    <p:extLst>
      <p:ext uri="{BB962C8B-B14F-4D97-AF65-F5344CB8AC3E}">
        <p14:creationId xmlns:p14="http://schemas.microsoft.com/office/powerpoint/2010/main" val="143754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7A1BD2C-ACA6-4FBE-80CD-E5826D6858AD}" type="datetimeFigureOut">
              <a:rPr lang="en-US"/>
              <a:pPr>
                <a:defRPr/>
              </a:pPr>
              <a:t>8/29/2017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008A7C-CCD3-411F-8630-DDCF9BF3CC10}" type="slidenum">
              <a:rPr lang="en-US"/>
              <a:pPr>
                <a:defRPr/>
              </a:pPr>
              <a:t>‹#›</a:t>
            </a:fld>
            <a:endParaRPr lang="en-US"/>
          </a:p>
        </p:txBody>
      </p:sp>
    </p:spTree>
    <p:extLst>
      <p:ext uri="{BB962C8B-B14F-4D97-AF65-F5344CB8AC3E}">
        <p14:creationId xmlns:p14="http://schemas.microsoft.com/office/powerpoint/2010/main" val="376027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2CA54E5-9D7C-4012-8EE8-476C16DC4B89}" type="datetimeFigureOut">
              <a:rPr lang="en-US"/>
              <a:pPr>
                <a:defRPr/>
              </a:pPr>
              <a:t>8/29/2017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3A4F2A-005F-44B8-A1A3-035175D54835}" type="slidenum">
              <a:rPr lang="en-US"/>
              <a:pPr>
                <a:defRPr/>
              </a:pPr>
              <a:t>‹#›</a:t>
            </a:fld>
            <a:endParaRPr lang="en-US"/>
          </a:p>
        </p:txBody>
      </p:sp>
    </p:spTree>
    <p:extLst>
      <p:ext uri="{BB962C8B-B14F-4D97-AF65-F5344CB8AC3E}">
        <p14:creationId xmlns:p14="http://schemas.microsoft.com/office/powerpoint/2010/main" val="14206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B16D9D5-26AA-4E4B-9765-F134BBE78459}" type="datetimeFigureOut">
              <a:rPr lang="en-US"/>
              <a:pPr>
                <a:defRPr/>
              </a:pPr>
              <a:t>8/29/2017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28FE05-59A4-43C6-847E-4557593C3023}" type="slidenum">
              <a:rPr lang="en-US"/>
              <a:pPr>
                <a:defRPr/>
              </a:pPr>
              <a:t>‹#›</a:t>
            </a:fld>
            <a:endParaRPr lang="en-US"/>
          </a:p>
        </p:txBody>
      </p:sp>
    </p:spTree>
    <p:extLst>
      <p:ext uri="{BB962C8B-B14F-4D97-AF65-F5344CB8AC3E}">
        <p14:creationId xmlns:p14="http://schemas.microsoft.com/office/powerpoint/2010/main" val="247016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33BAB7-5926-45D9-B3D2-195E72938BAD}" type="datetimeFigureOut">
              <a:rPr lang="en-US"/>
              <a:pPr>
                <a:defRPr/>
              </a:pPr>
              <a:t>8/29/2017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776080-E317-4330-B4E5-64EC31A1A7D5}" type="slidenum">
              <a:rPr lang="en-US"/>
              <a:pPr>
                <a:defRPr/>
              </a:pPr>
              <a:t>‹#›</a:t>
            </a:fld>
            <a:endParaRPr lang="en-US"/>
          </a:p>
        </p:txBody>
      </p:sp>
    </p:spTree>
    <p:extLst>
      <p:ext uri="{BB962C8B-B14F-4D97-AF65-F5344CB8AC3E}">
        <p14:creationId xmlns:p14="http://schemas.microsoft.com/office/powerpoint/2010/main" val="242109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CAAD81-A5BB-431A-A48D-F8E48C998B1F}" type="datetimeFigureOut">
              <a:rPr lang="en-US"/>
              <a:pPr>
                <a:defRPr/>
              </a:pPr>
              <a:t>8/29/2017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F5C224-A0F5-4B50-A04D-EB0D13A6E90D}" type="slidenum">
              <a:rPr lang="en-US"/>
              <a:pPr>
                <a:defRPr/>
              </a:pPr>
              <a:t>‹#›</a:t>
            </a:fld>
            <a:endParaRPr lang="en-US"/>
          </a:p>
        </p:txBody>
      </p:sp>
    </p:spTree>
    <p:extLst>
      <p:ext uri="{BB962C8B-B14F-4D97-AF65-F5344CB8AC3E}">
        <p14:creationId xmlns:p14="http://schemas.microsoft.com/office/powerpoint/2010/main" val="273384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7A1159-BF6B-457C-B0C4-7387D844D0B3}" type="datetimeFigureOut">
              <a:rPr lang="en-US"/>
              <a:pPr>
                <a:defRPr/>
              </a:pPr>
              <a:t>8/29/2017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D8A85F-43ED-43D2-8921-C1ACA02FD59C}" type="slidenum">
              <a:rPr lang="en-US"/>
              <a:pPr>
                <a:defRPr/>
              </a:pPr>
              <a:t>‹#›</a:t>
            </a:fld>
            <a:endParaRPr lang="en-US"/>
          </a:p>
        </p:txBody>
      </p:sp>
    </p:spTree>
    <p:extLst>
      <p:ext uri="{BB962C8B-B14F-4D97-AF65-F5344CB8AC3E}">
        <p14:creationId xmlns:p14="http://schemas.microsoft.com/office/powerpoint/2010/main" val="381488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EB8FAF6-11E5-425E-A13E-73A038C4B7B9}" type="datetimeFigureOut">
              <a:rPr lang="en-US"/>
              <a:pPr>
                <a:defRPr/>
              </a:pPr>
              <a:t>8/29/2017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B2513A8-B89E-406B-AD1D-AA42E223EB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4.pn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emf"/><Relationship Id="rId11" Type="http://schemas.openxmlformats.org/officeDocument/2006/relationships/image" Target="../media/image34.jpeg"/><Relationship Id="rId5" Type="http://schemas.openxmlformats.org/officeDocument/2006/relationships/image" Target="../media/image16.jpeg"/><Relationship Id="rId10" Type="http://schemas.openxmlformats.org/officeDocument/2006/relationships/image" Target="../media/image33.jpeg"/><Relationship Id="rId4" Type="http://schemas.openxmlformats.org/officeDocument/2006/relationships/image" Target="../media/image5.pn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8.jpeg"/><Relationship Id="rId5" Type="http://schemas.openxmlformats.org/officeDocument/2006/relationships/image" Target="../media/image43.png"/><Relationship Id="rId10" Type="http://schemas.openxmlformats.org/officeDocument/2006/relationships/image" Target="../media/image47.jpeg"/><Relationship Id="rId4" Type="http://schemas.openxmlformats.org/officeDocument/2006/relationships/image" Target="../media/image42.png"/><Relationship Id="rId9" Type="http://schemas.openxmlformats.org/officeDocument/2006/relationships/image" Target="../media/image46.jpeg"/></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6.jpeg"/><Relationship Id="rId7"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0.jpg"/><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image" Target="../media/image5.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1.png"/><Relationship Id="rId5" Type="http://schemas.openxmlformats.org/officeDocument/2006/relationships/diagramData" Target="../diagrams/data1.xml"/><Relationship Id="rId10" Type="http://schemas.openxmlformats.org/officeDocument/2006/relationships/image" Target="../media/image8.jpeg"/><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22.jpeg"/><Relationship Id="rId5" Type="http://schemas.openxmlformats.org/officeDocument/2006/relationships/image" Target="../media/image13.png"/><Relationship Id="rId15" Type="http://schemas.openxmlformats.org/officeDocument/2006/relationships/image" Target="../media/image15.jpeg"/><Relationship Id="rId10" Type="http://schemas.openxmlformats.org/officeDocument/2006/relationships/image" Target="../media/image21.jpeg"/><Relationship Id="rId4" Type="http://schemas.openxmlformats.org/officeDocument/2006/relationships/image" Target="../media/image5.png"/><Relationship Id="rId9" Type="http://schemas.openxmlformats.org/officeDocument/2006/relationships/image" Target="../media/image20.jpeg"/><Relationship Id="rId1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2CB"/>
        </a:solidFill>
        <a:effectLst/>
      </p:bgPr>
    </p:bg>
    <p:spTree>
      <p:nvGrpSpPr>
        <p:cNvPr id="1" name=""/>
        <p:cNvGrpSpPr/>
        <p:nvPr/>
      </p:nvGrpSpPr>
      <p:grpSpPr>
        <a:xfrm>
          <a:off x="0" y="0"/>
          <a:ext cx="0" cy="0"/>
          <a:chOff x="0" y="0"/>
          <a:chExt cx="0" cy="0"/>
        </a:xfrm>
      </p:grpSpPr>
      <p:pic>
        <p:nvPicPr>
          <p:cNvPr id="30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524000" y="1628775"/>
            <a:ext cx="54864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4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Welcome</a:t>
            </a:r>
          </a:p>
          <a:p>
            <a:pPr eaLnBrk="1" hangingPunct="1"/>
            <a:r>
              <a:rPr lang="en-US" sz="4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this is PowerPoint Presentation Template.</a:t>
            </a:r>
          </a:p>
          <a:p>
            <a:pPr eaLnBrk="1" hangingPunct="1"/>
            <a:endParaRPr lang="en-US" sz="44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9563" y="4770438"/>
            <a:ext cx="46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049463" y="4859338"/>
            <a:ext cx="3163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Scroll to se more</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0"/>
            <a:ext cx="12191578" cy="69480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9431-251D-49CE-A22E-A5D3A9AD9A20}"/>
              </a:ext>
            </a:extLst>
          </p:cNvPr>
          <p:cNvSpPr>
            <a:spLocks noGrp="1"/>
          </p:cNvSpPr>
          <p:nvPr>
            <p:ph type="title"/>
          </p:nvPr>
        </p:nvSpPr>
        <p:spPr/>
        <p:txBody>
          <a:bodyPr/>
          <a:lstStyle/>
          <a:p>
            <a:r>
              <a:rPr lang="en-US" sz="5400" b="1" dirty="0">
                <a:solidFill>
                  <a:srgbClr val="A080BA"/>
                </a:solidFill>
              </a:rPr>
              <a:t>Phase 2</a:t>
            </a:r>
          </a:p>
        </p:txBody>
      </p:sp>
      <p:sp>
        <p:nvSpPr>
          <p:cNvPr id="4" name="Content Placeholder 3">
            <a:extLst>
              <a:ext uri="{FF2B5EF4-FFF2-40B4-BE49-F238E27FC236}">
                <a16:creationId xmlns:a16="http://schemas.microsoft.com/office/drawing/2014/main" id="{34EE275C-DBA6-4CB8-90D1-2172509F66EF}"/>
              </a:ext>
            </a:extLst>
          </p:cNvPr>
          <p:cNvSpPr>
            <a:spLocks noGrp="1"/>
          </p:cNvSpPr>
          <p:nvPr>
            <p:ph idx="1"/>
          </p:nvPr>
        </p:nvSpPr>
        <p:spPr>
          <a:xfrm>
            <a:off x="838200" y="1825625"/>
            <a:ext cx="10515600" cy="883708"/>
          </a:xfrm>
          <a:prstGeom prst="rect">
            <a:avLst/>
          </a:prstGeom>
          <a:solidFill>
            <a:srgbClr val="A080BA"/>
          </a:solidFill>
          <a:ln>
            <a:solidFill>
              <a:srgbClr val="A08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3600" b="1" spc="-150" dirty="0">
                <a:solidFill>
                  <a:schemeClr val="bg1"/>
                </a:solidFill>
                <a:ea typeface="Open Sans Extrabold" panose="020B0906030804020204" pitchFamily="34" charset="0"/>
                <a:cs typeface="Open Sans Extrabold" panose="020B0906030804020204" pitchFamily="34" charset="0"/>
              </a:rPr>
              <a:t>Outreach &amp; Public awareness campaign</a:t>
            </a:r>
          </a:p>
        </p:txBody>
      </p:sp>
    </p:spTree>
    <p:extLst>
      <p:ext uri="{BB962C8B-B14F-4D97-AF65-F5344CB8AC3E}">
        <p14:creationId xmlns:p14="http://schemas.microsoft.com/office/powerpoint/2010/main" val="295021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6200000">
            <a:off x="5599965" y="2818550"/>
            <a:ext cx="4153694" cy="531811"/>
          </a:xfrm>
        </p:spPr>
        <p:txBody>
          <a:bodyPr>
            <a:noAutofit/>
          </a:bodyPr>
          <a:lstStyle/>
          <a:p>
            <a:pPr marL="0" indent="0">
              <a:buNone/>
            </a:pPr>
            <a:r>
              <a:rPr lang="en-US" b="1" dirty="0">
                <a:solidFill>
                  <a:srgbClr val="84CBC5"/>
                </a:solidFill>
              </a:rPr>
              <a:t>KIP monthly </a:t>
            </a:r>
            <a:r>
              <a:rPr lang="en-US" b="1" i="1" dirty="0">
                <a:solidFill>
                  <a:srgbClr val="A080BA"/>
                </a:solidFill>
              </a:rPr>
              <a:t>newsletter</a:t>
            </a:r>
            <a:endParaRPr lang="en-US" i="1" dirty="0">
              <a:solidFill>
                <a:srgbClr val="A080BA"/>
              </a:solidFill>
            </a:endParaRPr>
          </a:p>
          <a:p>
            <a:endParaRPr lang="en-US" b="1" dirty="0">
              <a:solidFill>
                <a:srgbClr val="1B6AA3"/>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0219" y="528663"/>
            <a:ext cx="4065831" cy="6040583"/>
          </a:xfrm>
          <a:prstGeom prst="rect">
            <a:avLst/>
          </a:prstGeom>
        </p:spPr>
      </p:pic>
      <p:sp>
        <p:nvSpPr>
          <p:cNvPr id="8" name="Content Placeholder 2"/>
          <p:cNvSpPr txBox="1">
            <a:spLocks/>
          </p:cNvSpPr>
          <p:nvPr/>
        </p:nvSpPr>
        <p:spPr>
          <a:xfrm>
            <a:off x="0" y="249721"/>
            <a:ext cx="9751418" cy="55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US" dirty="0">
                <a:solidFill>
                  <a:srgbClr val="A080BA"/>
                </a:solidFill>
              </a:rPr>
              <a:t>KIP Corner in Outlook,  </a:t>
            </a:r>
            <a:r>
              <a:rPr lang="en-US" b="1" i="1" dirty="0">
                <a:solidFill>
                  <a:srgbClr val="84CBC5"/>
                </a:solidFill>
              </a:rPr>
              <a:t>AUB’s student newspaper</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884" y="1007609"/>
            <a:ext cx="5503719" cy="3393437"/>
          </a:xfrm>
          <a:prstGeom prst="rect">
            <a:avLst/>
          </a:prstGeom>
          <a:ln>
            <a:solidFill>
              <a:schemeClr val="tx1"/>
            </a:solidFill>
          </a:ln>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286250"/>
            <a:ext cx="6601003" cy="2402837"/>
          </a:xfrm>
          <a:prstGeom prst="rect">
            <a:avLst/>
          </a:prstGeom>
          <a:ln>
            <a:solidFill>
              <a:schemeClr val="tx1"/>
            </a:solidFill>
          </a:ln>
        </p:spPr>
      </p:pic>
    </p:spTree>
    <p:extLst>
      <p:ext uri="{BB962C8B-B14F-4D97-AF65-F5344CB8AC3E}">
        <p14:creationId xmlns:p14="http://schemas.microsoft.com/office/powerpoint/2010/main" val="311200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9749" y="0"/>
            <a:ext cx="12192000" cy="696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 y="657225"/>
            <a:ext cx="366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356341" y="202408"/>
            <a:ext cx="11835659" cy="5762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150" dirty="0">
                <a:solidFill>
                  <a:srgbClr val="F5C24C"/>
                </a:solidFill>
                <a:ea typeface="Open Sans Extrabold" panose="020B0906030804020204" pitchFamily="34" charset="0"/>
                <a:cs typeface="Open Sans Extrabold" panose="020B0906030804020204" pitchFamily="34" charset="0"/>
              </a:rPr>
              <a:t> </a:t>
            </a: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  #Not Your </a:t>
            </a:r>
            <a:r>
              <a:rPr lang="en-US" sz="4000" b="1" spc="-150" dirty="0" err="1">
                <a:solidFill>
                  <a:schemeClr val="tx1">
                    <a:lumMod val="65000"/>
                    <a:lumOff val="35000"/>
                  </a:schemeClr>
                </a:solidFill>
                <a:ea typeface="Open Sans Extrabold" panose="020B0906030804020204" pitchFamily="34" charset="0"/>
                <a:cs typeface="Open Sans Extrabold" panose="020B0906030804020204" pitchFamily="34" charset="0"/>
              </a:rPr>
              <a:t>Ashta</a:t>
            </a: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 </a:t>
            </a:r>
            <a:r>
              <a:rPr lang="en-US" sz="4000" i="1" spc="-150" dirty="0">
                <a:solidFill>
                  <a:srgbClr val="A080BA"/>
                </a:solidFill>
                <a:ea typeface="Open Sans Extrabold" panose="020B0906030804020204" pitchFamily="34" charset="0"/>
                <a:cs typeface="Open Sans Extrabold" panose="020B0906030804020204" pitchFamily="34" charset="0"/>
              </a:rPr>
              <a:t>public awareness campaign</a:t>
            </a:r>
          </a:p>
          <a:p>
            <a:pPr fontAlgn="auto">
              <a:spcBef>
                <a:spcPts val="0"/>
              </a:spcBef>
              <a:spcAft>
                <a:spcPts val="0"/>
              </a:spcAft>
              <a:defRPr/>
            </a:pPr>
            <a:r>
              <a:rPr lang="en-US" sz="4000" i="1" spc="-150" dirty="0">
                <a:solidFill>
                  <a:schemeClr val="tx1">
                    <a:lumMod val="65000"/>
                    <a:lumOff val="35000"/>
                  </a:schemeClr>
                </a:solidFill>
                <a:ea typeface="Open Sans Extrabold" panose="020B0906030804020204" pitchFamily="34" charset="0"/>
                <a:cs typeface="Open Sans Extrabold" panose="020B0906030804020204" pitchFamily="34" charset="0"/>
              </a:rPr>
              <a:t> </a:t>
            </a:r>
          </a:p>
        </p:txBody>
      </p:sp>
      <p:pic>
        <p:nvPicPr>
          <p:cNvPr id="21" name="Picture 20" descr="d:\Users\CK\Downloads\image001 (1).jpg"/>
          <p:cNvPicPr/>
          <p:nvPr/>
        </p:nvPicPr>
        <p:blipFill rotWithShape="1">
          <a:blip r:embed="rId5" cstate="print">
            <a:extLst>
              <a:ext uri="{28A0092B-C50C-407E-A947-70E740481C1C}">
                <a14:useLocalDpi xmlns:a14="http://schemas.microsoft.com/office/drawing/2010/main" val="0"/>
              </a:ext>
            </a:extLst>
          </a:blip>
          <a:srcRect l="74850" t="17159" r="7784" b="54125"/>
          <a:stretch/>
        </p:blipFill>
        <p:spPr bwMode="auto">
          <a:xfrm>
            <a:off x="59749" y="403011"/>
            <a:ext cx="566301" cy="622514"/>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4051658" y="3244334"/>
            <a:ext cx="184731" cy="369332"/>
          </a:xfrm>
          <a:prstGeom prst="rect">
            <a:avLst/>
          </a:prstGeom>
        </p:spPr>
        <p:txBody>
          <a:bodyPr wrap="none">
            <a:spAutoFit/>
          </a:bodyPr>
          <a:lstStyle/>
          <a:p>
            <a:endParaRPr lang="en-US" dirty="0"/>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49" y="1025525"/>
            <a:ext cx="2820593" cy="3832225"/>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52750" y="1025525"/>
            <a:ext cx="5642865" cy="2958319"/>
          </a:xfrm>
          <a:prstGeom prst="rect">
            <a:avLst/>
          </a:prstGeom>
        </p:spPr>
      </p:pic>
      <p:pic>
        <p:nvPicPr>
          <p:cNvPr id="8201" name="Picture 9" descr="https://scontent.cdninstagram.com/t51.2885-15/s640x640/sh0.08/e35/14719173_1011501005642474_1772814714259111936_n.jpg?ig_cache_key=MTM5MTg2NDUxOTQxMjQ4MTE4Mg%3D%3D.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8598" y="3983844"/>
            <a:ext cx="6273401" cy="310991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pbs.twimg.com/media/CxoAhOWXcAAfMM9.jpg:lar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20150" y="1218954"/>
            <a:ext cx="3166364" cy="2571459"/>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https://scontent.cdninstagram.com/t51.2885-15/s640x640/sh0.08/e35/14607134_1318351484865043_940413381863538688_n.jpg?ig_cache_key=MTM4NDAxNjgzNzA2NjYyNTM5Nw%3D%3D.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9869" y="4931397"/>
            <a:ext cx="2682875" cy="1926603"/>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https://pbs.twimg.com/media/CyDkTlIWEAAfU-A.jpg:lar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1277" y="3983844"/>
            <a:ext cx="3622893" cy="1474688"/>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5" descr="https://scontent.cdninstagram.com/t51.2885-15/s640x640/sh0.08/e35/15034556_1797942090463602_9049583727184707584_n.jpg?ig_cache_key=MTM5MTM2MDY4OTMxMzk1NzUzOQ%3D%3D.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3006" y="5676065"/>
            <a:ext cx="3148747" cy="141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762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ers\CK\Downloads\IMG_9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4063"/>
            <a:ext cx="6338415" cy="35653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CK\Downloads\IMG_91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
            <a:ext cx="6096003" cy="35412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6671" y="3577442"/>
            <a:ext cx="11550316" cy="3108543"/>
          </a:xfrm>
          <a:prstGeom prst="rect">
            <a:avLst/>
          </a:prstGeom>
        </p:spPr>
        <p:txBody>
          <a:bodyPr wrap="square">
            <a:spAutoFit/>
          </a:bodyPr>
          <a:lstStyle/>
          <a:p>
            <a:pPr algn="ctr"/>
            <a:r>
              <a:rPr lang="en-US" sz="2800" b="1" dirty="0">
                <a:solidFill>
                  <a:srgbClr val="84CBC5"/>
                </a:solidFill>
              </a:rPr>
              <a:t>KIP collaboration with the AUB theater initiative</a:t>
            </a:r>
          </a:p>
          <a:p>
            <a:pPr algn="ctr"/>
            <a:r>
              <a:rPr lang="en-US" sz="2800" b="1" dirty="0">
                <a:solidFill>
                  <a:srgbClr val="84CBC5"/>
                </a:solidFill>
              </a:rPr>
              <a:t>(directed by Sahar Assaf and Robert Myers)</a:t>
            </a:r>
            <a:br>
              <a:rPr lang="en-US" sz="2800" b="1" dirty="0">
                <a:solidFill>
                  <a:srgbClr val="84CBC5"/>
                </a:solidFill>
              </a:rPr>
            </a:br>
            <a:endParaRPr lang="en-US" sz="2800" b="1" dirty="0">
              <a:solidFill>
                <a:srgbClr val="84CBC5"/>
              </a:solidFill>
            </a:endParaRPr>
          </a:p>
          <a:p>
            <a:pPr algn="ctr"/>
            <a:r>
              <a:rPr lang="en-US" sz="2800" b="1" dirty="0" err="1">
                <a:solidFill>
                  <a:srgbClr val="A080BA"/>
                </a:solidFill>
              </a:rPr>
              <a:t>Mr</a:t>
            </a:r>
            <a:r>
              <a:rPr lang="en-US" sz="2800" b="1" dirty="0">
                <a:solidFill>
                  <a:srgbClr val="A080BA"/>
                </a:solidFill>
              </a:rPr>
              <a:t> Sani Abdul </a:t>
            </a:r>
            <a:r>
              <a:rPr lang="en-US" sz="2800" b="1" dirty="0" err="1">
                <a:solidFill>
                  <a:srgbClr val="A080BA"/>
                </a:solidFill>
              </a:rPr>
              <a:t>Baki's</a:t>
            </a:r>
            <a:r>
              <a:rPr lang="en-US" sz="2800" b="1" dirty="0">
                <a:solidFill>
                  <a:srgbClr val="A080BA"/>
                </a:solidFill>
              </a:rPr>
              <a:t> Stage Acting Workshop (Theater 221)</a:t>
            </a:r>
          </a:p>
          <a:p>
            <a:pPr algn="ctr"/>
            <a:endParaRPr lang="en-US" sz="2800" b="1" dirty="0">
              <a:solidFill>
                <a:srgbClr val="84CBC5"/>
              </a:solidFill>
            </a:endParaRPr>
          </a:p>
          <a:p>
            <a:pPr algn="ctr"/>
            <a:r>
              <a:rPr lang="en-US" sz="2800" b="1" dirty="0">
                <a:solidFill>
                  <a:srgbClr val="84CBC5"/>
                </a:solidFill>
              </a:rPr>
              <a:t>Students soapbox performances of powerful narratives around Discrimination.</a:t>
            </a:r>
          </a:p>
        </p:txBody>
      </p:sp>
    </p:spTree>
    <p:extLst>
      <p:ext uri="{BB962C8B-B14F-4D97-AF65-F5344CB8AC3E}">
        <p14:creationId xmlns:p14="http://schemas.microsoft.com/office/powerpoint/2010/main" val="1049142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a:ext>
            </a:extLst>
          </a:blip>
          <a:srcRect/>
          <a:stretch/>
        </p:blipFill>
        <p:spPr>
          <a:xfrm>
            <a:off x="1672853" y="0"/>
            <a:ext cx="10519147" cy="6957089"/>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5217817" cy="6957089"/>
          </a:xfrm>
          <a:prstGeom prst="rect">
            <a:avLst/>
          </a:prstGeom>
        </p:spPr>
      </p:pic>
    </p:spTree>
    <p:extLst>
      <p:ext uri="{BB962C8B-B14F-4D97-AF65-F5344CB8AC3E}">
        <p14:creationId xmlns:p14="http://schemas.microsoft.com/office/powerpoint/2010/main" val="341790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CK\Downloads\IMG_91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32058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Users\CK\Downloads\IMG_9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591" y="0"/>
            <a:ext cx="58714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194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0"/>
          <p:cNvSpPr txBox="1"/>
          <p:nvPr/>
        </p:nvSpPr>
        <p:spPr>
          <a:xfrm>
            <a:off x="730207" y="802338"/>
            <a:ext cx="10456232"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3200" b="1" dirty="0">
                <a:solidFill>
                  <a:srgbClr val="84CBC5"/>
                </a:solidFill>
                <a:ea typeface="Open Sans" panose="020B0606030504020204" pitchFamily="34" charset="0"/>
                <a:cs typeface="Open Sans" panose="020B0606030504020204" pitchFamily="34" charset="0"/>
              </a:rPr>
              <a:t>Joining efforts across boundaries </a:t>
            </a:r>
            <a:r>
              <a:rPr lang="en-US" sz="2400" i="1" dirty="0">
                <a:solidFill>
                  <a:srgbClr val="A080BA"/>
                </a:solidFill>
                <a:ea typeface="Open Sans" panose="020B0606030504020204" pitchFamily="34" charset="0"/>
                <a:cs typeface="Open Sans" panose="020B0606030504020204" pitchFamily="34" charset="0"/>
              </a:rPr>
              <a:t>to create common efforts of knowledge sharing and  actions for change</a:t>
            </a:r>
            <a:endParaRPr lang="en-US" sz="2400" dirty="0">
              <a:solidFill>
                <a:schemeClr val="bg1">
                  <a:lumMod val="75000"/>
                </a:schemeClr>
              </a:solidFill>
              <a:ea typeface="Open Sans" panose="020B0606030504020204" pitchFamily="34" charset="0"/>
              <a:cs typeface="Open Sans" panose="020B0606030504020204" pitchFamily="34" charset="0"/>
            </a:endParaRPr>
          </a:p>
        </p:txBody>
      </p:sp>
      <p:sp>
        <p:nvSpPr>
          <p:cNvPr id="2" name="Rectangle 1"/>
          <p:cNvSpPr/>
          <p:nvPr/>
        </p:nvSpPr>
        <p:spPr>
          <a:xfrm>
            <a:off x="7362185" y="2635830"/>
            <a:ext cx="184731" cy="369332"/>
          </a:xfrm>
          <a:prstGeom prst="rect">
            <a:avLst/>
          </a:prstGeom>
        </p:spPr>
        <p:txBody>
          <a:bodyPr wrap="none">
            <a:spAutoFit/>
          </a:bodyPr>
          <a:lstStyle/>
          <a:p>
            <a:endParaRPr lang="en-US" dirty="0"/>
          </a:p>
        </p:txBody>
      </p:sp>
      <p:sp>
        <p:nvSpPr>
          <p:cNvPr id="3" name="Rectangle 2"/>
          <p:cNvSpPr/>
          <p:nvPr/>
        </p:nvSpPr>
        <p:spPr>
          <a:xfrm>
            <a:off x="154474" y="2606228"/>
            <a:ext cx="12192000" cy="1645544"/>
          </a:xfrm>
          <a:prstGeom prst="rect">
            <a:avLst/>
          </a:prstGeom>
          <a:solidFill>
            <a:srgbClr val="A080BA"/>
          </a:solidFill>
          <a:ln>
            <a:solidFill>
              <a:srgbClr val="A08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txBox="1">
            <a:spLocks/>
          </p:cNvSpPr>
          <p:nvPr/>
        </p:nvSpPr>
        <p:spPr>
          <a:xfrm>
            <a:off x="285656" y="2705487"/>
            <a:ext cx="11345334" cy="5972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4000" b="1" spc="-150" dirty="0">
                <a:solidFill>
                  <a:schemeClr val="bg1"/>
                </a:solidFill>
                <a:ea typeface="Open Sans Extrabold" panose="020B0906030804020204" pitchFamily="34" charset="0"/>
                <a:cs typeface="Open Sans Extrabold" panose="020B0906030804020204" pitchFamily="34" charset="0"/>
              </a:rPr>
              <a:t>  There is hope and power through building </a:t>
            </a:r>
          </a:p>
          <a:p>
            <a:pPr algn="ctr" fontAlgn="auto">
              <a:spcBef>
                <a:spcPts val="0"/>
              </a:spcBef>
              <a:spcAft>
                <a:spcPts val="0"/>
              </a:spcAft>
              <a:defRPr/>
            </a:pPr>
            <a:r>
              <a:rPr lang="en-US" sz="4000" b="1" spc="-150" dirty="0">
                <a:solidFill>
                  <a:schemeClr val="bg1"/>
                </a:solidFill>
                <a:ea typeface="Open Sans Extrabold" panose="020B0906030804020204" pitchFamily="34" charset="0"/>
                <a:cs typeface="Open Sans Extrabold" panose="020B0906030804020204" pitchFamily="34" charset="0"/>
              </a:rPr>
              <a:t>multisector- multidisciplinary communities </a:t>
            </a:r>
          </a:p>
        </p:txBody>
      </p:sp>
      <p:sp>
        <p:nvSpPr>
          <p:cNvPr id="7" name="TextBox 40">
            <a:extLst>
              <a:ext uri="{FF2B5EF4-FFF2-40B4-BE49-F238E27FC236}">
                <a16:creationId xmlns:a16="http://schemas.microsoft.com/office/drawing/2014/main" id="{4A6255A5-C10C-4180-AE85-35552111B3BF}"/>
              </a:ext>
            </a:extLst>
          </p:cNvPr>
          <p:cNvSpPr txBox="1"/>
          <p:nvPr/>
        </p:nvSpPr>
        <p:spPr>
          <a:xfrm>
            <a:off x="1022358" y="4845336"/>
            <a:ext cx="10456232"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3200" b="1" dirty="0">
                <a:solidFill>
                  <a:srgbClr val="84CBC5"/>
                </a:solidFill>
                <a:ea typeface="Open Sans" panose="020B0606030504020204" pitchFamily="34" charset="0"/>
                <a:cs typeface="Open Sans" panose="020B0606030504020204" pitchFamily="34" charset="0"/>
              </a:rPr>
              <a:t>Building networks </a:t>
            </a:r>
            <a:r>
              <a:rPr lang="en-US" sz="2400" i="1" dirty="0">
                <a:solidFill>
                  <a:srgbClr val="A080BA"/>
                </a:solidFill>
                <a:ea typeface="Open Sans" panose="020B0606030504020204" pitchFamily="34" charset="0"/>
                <a:cs typeface="Open Sans" panose="020B0606030504020204" pitchFamily="34" charset="0"/>
              </a:rPr>
              <a:t>to create common spaces for knowledge exchange and  shared actions for change</a:t>
            </a:r>
            <a:endParaRPr lang="en-US" sz="2400" dirty="0">
              <a:solidFill>
                <a:schemeClr val="bg1">
                  <a:lumMod val="75000"/>
                </a:schemeClr>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153787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742567"/>
            <a:ext cx="10515600" cy="1325563"/>
          </a:xfrm>
        </p:spPr>
        <p:txBody>
          <a:bodyPr/>
          <a:lstStyle/>
          <a:p>
            <a:pPr algn="ctr"/>
            <a:r>
              <a:rPr lang="en-US" sz="6600" b="1" dirty="0">
                <a:solidFill>
                  <a:srgbClr val="84CBC5"/>
                </a:solidFill>
                <a:latin typeface="+mn-lt"/>
                <a:ea typeface="Open Sans" panose="020B0606030504020204" pitchFamily="34" charset="0"/>
                <a:cs typeface="Open Sans" panose="020B0606030504020204" pitchFamily="34" charset="0"/>
              </a:rPr>
              <a:t>THANK YOU</a:t>
            </a:r>
            <a:br>
              <a:rPr lang="en-US" sz="8800" b="1" dirty="0">
                <a:solidFill>
                  <a:srgbClr val="C00000"/>
                </a:solidFill>
              </a:rPr>
            </a:br>
            <a:r>
              <a:rPr lang="ar-SA" sz="5400" dirty="0">
                <a:solidFill>
                  <a:srgbClr val="A080BA"/>
                </a:solidFill>
                <a:latin typeface="+mn-lt"/>
                <a:ea typeface="Open Sans" panose="020B0606030504020204" pitchFamily="34" charset="0"/>
                <a:cs typeface="Open Sans" panose="020B0606030504020204" pitchFamily="34" charset="0"/>
              </a:rPr>
              <a:t>شكراً</a:t>
            </a:r>
            <a:r>
              <a:rPr lang="en-US" sz="8800" b="1" dirty="0">
                <a:solidFill>
                  <a:srgbClr val="C00000"/>
                </a:solidFill>
              </a:rPr>
              <a:t> </a:t>
            </a:r>
          </a:p>
        </p:txBody>
      </p:sp>
    </p:spTree>
    <p:extLst>
      <p:ext uri="{BB962C8B-B14F-4D97-AF65-F5344CB8AC3E}">
        <p14:creationId xmlns:p14="http://schemas.microsoft.com/office/powerpoint/2010/main" val="197071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3282" y="-139187"/>
            <a:ext cx="12192000" cy="707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377030" y="277083"/>
            <a:ext cx="7395370" cy="5642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150" dirty="0">
                <a:solidFill>
                  <a:srgbClr val="F5C24C"/>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4000" b="1" spc="-150" dirty="0">
                <a:solidFill>
                  <a:schemeClr val="tx1">
                    <a:lumMod val="65000"/>
                    <a:lumOff val="3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Testimonials from  SME Training</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1080" y="784655"/>
            <a:ext cx="5386389" cy="563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1233" y="1888265"/>
            <a:ext cx="4921250" cy="539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6856514" y="3217862"/>
            <a:ext cx="357584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000" dirty="0">
                <a:solidFill>
                  <a:schemeClr val="bg1"/>
                </a:solidFill>
              </a:rPr>
              <a:t>“It is the duty of the employer to introduce the topic of sexual harassment and inform employees about their duties and their rights. A healthy and equal workplace culture is vital for the growing success of any business and professional relationship..”</a:t>
            </a:r>
          </a:p>
        </p:txBody>
      </p:sp>
      <p:sp>
        <p:nvSpPr>
          <p:cNvPr id="6" name="TextBox 5"/>
          <p:cNvSpPr txBox="1"/>
          <p:nvPr/>
        </p:nvSpPr>
        <p:spPr>
          <a:xfrm>
            <a:off x="10432358" y="5387882"/>
            <a:ext cx="2000250" cy="646331"/>
          </a:xfrm>
          <a:prstGeom prst="rect">
            <a:avLst/>
          </a:prstGeom>
          <a:noFill/>
        </p:spPr>
        <p:txBody>
          <a:bodyPr wrap="square">
            <a:spAutoFit/>
          </a:bodyPr>
          <a:lstStyle/>
          <a:p>
            <a:pPr eaLnBrk="1" fontAlgn="auto" hangingPunct="1">
              <a:spcBef>
                <a:spcPts val="0"/>
              </a:spcBef>
              <a:spcAft>
                <a:spcPts val="0"/>
              </a:spcAft>
              <a:defRPr/>
            </a:pPr>
            <a:r>
              <a:rPr lang="en-US" b="1" dirty="0"/>
              <a:t>Farah </a:t>
            </a:r>
            <a:r>
              <a:rPr lang="en-US" b="1" dirty="0" err="1"/>
              <a:t>Bousaleh</a:t>
            </a:r>
            <a:endParaRPr lang="en-US" b="1" dirty="0"/>
          </a:p>
          <a:p>
            <a:pPr eaLnBrk="1" fontAlgn="auto" hangingPunct="1">
              <a:spcBef>
                <a:spcPts val="0"/>
              </a:spcBef>
              <a:spcAft>
                <a:spcPts val="0"/>
              </a:spcAft>
              <a:defRPr/>
            </a:pPr>
            <a:r>
              <a:rPr lang="en-US" dirty="0">
                <a:solidFill>
                  <a:srgbClr val="1B6AA3"/>
                </a:solidFill>
                <a:latin typeface="Open Sans Semibold" panose="020B0706030804020204" pitchFamily="34" charset="0"/>
                <a:ea typeface="Open Sans Semibold" panose="020B0706030804020204" pitchFamily="34" charset="0"/>
                <a:cs typeface="Open Sans Semibold" panose="020B0706030804020204" pitchFamily="34" charset="0"/>
              </a:rPr>
              <a:t>HR Manager</a:t>
            </a:r>
          </a:p>
        </p:txBody>
      </p:sp>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0091" y="4031707"/>
            <a:ext cx="1320007" cy="1234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4" name="TextBox 23"/>
          <p:cNvSpPr txBox="1">
            <a:spLocks noChangeArrowheads="1"/>
          </p:cNvSpPr>
          <p:nvPr/>
        </p:nvSpPr>
        <p:spPr bwMode="auto">
          <a:xfrm>
            <a:off x="1946459" y="1998202"/>
            <a:ext cx="392509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000" dirty="0">
                <a:solidFill>
                  <a:schemeClr val="bg1"/>
                </a:solidFill>
              </a:rPr>
              <a:t>“How to draft the policy, what does it contain, maybe the mechanism of reporting such an incident, the channel of communication regarding that, and the concept of the awareness that we need to raise as an HR to our employees, that it’s not wrong if such things happen in the workplace, that you can get back to us and report incidents.” </a:t>
            </a:r>
          </a:p>
        </p:txBody>
      </p:sp>
      <p:pic>
        <p:nvPicPr>
          <p:cNvPr id="1229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3952"/>
          <a:stretch/>
        </p:blipFill>
        <p:spPr bwMode="auto">
          <a:xfrm>
            <a:off x="452436" y="3859082"/>
            <a:ext cx="1301403" cy="12206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7" name="TextBox 26"/>
          <p:cNvSpPr txBox="1"/>
          <p:nvPr/>
        </p:nvSpPr>
        <p:spPr>
          <a:xfrm>
            <a:off x="108394" y="5698947"/>
            <a:ext cx="2493067" cy="923330"/>
          </a:xfrm>
          <a:prstGeom prst="rect">
            <a:avLst/>
          </a:prstGeom>
          <a:noFill/>
        </p:spPr>
        <p:txBody>
          <a:bodyPr wrap="square">
            <a:spAutoFit/>
          </a:bodyPr>
          <a:lstStyle/>
          <a:p>
            <a:r>
              <a:rPr lang="en-US" b="1" dirty="0"/>
              <a:t>Maher </a:t>
            </a:r>
            <a:r>
              <a:rPr lang="en-US" b="1" dirty="0" err="1"/>
              <a:t>Choueiry</a:t>
            </a:r>
            <a:endParaRPr lang="en-US" b="1" dirty="0"/>
          </a:p>
          <a:p>
            <a:r>
              <a:rPr lang="en-US" dirty="0">
                <a:solidFill>
                  <a:srgbClr val="1B6AA3"/>
                </a:solidFill>
                <a:latin typeface="Open Sans Semibold" panose="020B0706030804020204" pitchFamily="34" charset="0"/>
                <a:ea typeface="Open Sans Semibold" panose="020B0706030804020204" pitchFamily="34" charset="0"/>
                <a:cs typeface="Open Sans Semibold" panose="020B0706030804020204" pitchFamily="34" charset="0"/>
              </a:rPr>
              <a:t>Learning and Development Specialist </a:t>
            </a:r>
          </a:p>
        </p:txBody>
      </p:sp>
      <p:pic>
        <p:nvPicPr>
          <p:cNvPr id="28" name="Picture 27" descr="d:\Users\CK\Downloads\image001 (1).jpg"/>
          <p:cNvPicPr/>
          <p:nvPr/>
        </p:nvPicPr>
        <p:blipFill rotWithShape="1">
          <a:blip r:embed="rId8" cstate="print">
            <a:extLst>
              <a:ext uri="{28A0092B-C50C-407E-A947-70E740481C1C}">
                <a14:useLocalDpi xmlns:a14="http://schemas.microsoft.com/office/drawing/2010/main" val="0"/>
              </a:ext>
            </a:extLst>
          </a:blip>
          <a:srcRect l="74850" t="17159" r="7784" b="54125"/>
          <a:stretch/>
        </p:blipFill>
        <p:spPr bwMode="auto">
          <a:xfrm>
            <a:off x="59749" y="403011"/>
            <a:ext cx="566301" cy="622514"/>
          </a:xfrm>
          <a:prstGeom prst="rect">
            <a:avLst/>
          </a:prstGeom>
          <a:noFill/>
          <a:ln>
            <a:noFill/>
          </a:ln>
          <a:extLst>
            <a:ext uri="{53640926-AAD7-44D8-BBD7-CCE9431645EC}">
              <a14:shadowObscured xmlns:a14="http://schemas.microsoft.com/office/drawing/2010/main"/>
            </a:ext>
          </a:extLst>
        </p:spPr>
      </p:pic>
      <p:pic>
        <p:nvPicPr>
          <p:cNvPr id="29" name="Picture 28"/>
          <p:cNvPicPr>
            <a:picLocks noChangeAspect="1"/>
          </p:cNvPicPr>
          <p:nvPr/>
        </p:nvPicPr>
        <p:blipFill rotWithShape="1">
          <a:blip r:embed="rId9" cstate="print">
            <a:extLst>
              <a:ext uri="{28A0092B-C50C-407E-A947-70E740481C1C}">
                <a14:useLocalDpi xmlns:a14="http://schemas.microsoft.com/office/drawing/2010/main" val="0"/>
              </a:ext>
            </a:extLst>
          </a:blip>
          <a:srcRect t="7151"/>
          <a:stretch/>
        </p:blipFill>
        <p:spPr>
          <a:xfrm rot="10800000" flipV="1">
            <a:off x="10096497" y="-139187"/>
            <a:ext cx="2336110" cy="1656347"/>
          </a:xfrm>
          <a:prstGeom prst="rect">
            <a:avLst/>
          </a:prstGeom>
        </p:spPr>
      </p:pic>
      <p:pic>
        <p:nvPicPr>
          <p:cNvPr id="31" name="Picture 30"/>
          <p:cNvPicPr>
            <a:picLocks noChangeAspect="1"/>
          </p:cNvPicPr>
          <p:nvPr/>
        </p:nvPicPr>
        <p:blipFill rotWithShape="1">
          <a:blip r:embed="rId10" cstate="print">
            <a:extLst>
              <a:ext uri="{28A0092B-C50C-407E-A947-70E740481C1C}">
                <a14:useLocalDpi xmlns:a14="http://schemas.microsoft.com/office/drawing/2010/main" val="0"/>
              </a:ext>
            </a:extLst>
          </a:blip>
          <a:srcRect t="10674" b="12522"/>
          <a:stretch/>
        </p:blipFill>
        <p:spPr>
          <a:xfrm rot="10800000" flipV="1">
            <a:off x="8641682" y="1479603"/>
            <a:ext cx="3167202" cy="1187397"/>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val="0"/>
              </a:ext>
            </a:extLst>
          </a:blip>
          <a:srcRect l="379" t="7073" r="-379" b="1081"/>
          <a:stretch/>
        </p:blipFill>
        <p:spPr>
          <a:xfrm rot="10800000" flipV="1">
            <a:off x="7912548" y="-116534"/>
            <a:ext cx="2118617" cy="1565127"/>
          </a:xfrm>
          <a:prstGeom prst="rect">
            <a:avLst/>
          </a:prstGeom>
        </p:spPr>
      </p:pic>
    </p:spTree>
    <p:extLst>
      <p:ext uri="{BB962C8B-B14F-4D97-AF65-F5344CB8AC3E}">
        <p14:creationId xmlns:p14="http://schemas.microsoft.com/office/powerpoint/2010/main" val="369429261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6" grpId="0"/>
      <p:bldP spid="24"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377030" y="277083"/>
            <a:ext cx="7395370" cy="5642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    Student Training Day</a:t>
            </a:r>
          </a:p>
        </p:txBody>
      </p:sp>
      <p:pic>
        <p:nvPicPr>
          <p:cNvPr id="28" name="Picture 27" descr="d:\Users\CK\Downloads\image001 (1).jpg"/>
          <p:cNvPicPr/>
          <p:nvPr/>
        </p:nvPicPr>
        <p:blipFill rotWithShape="1">
          <a:blip r:embed="rId3" cstate="print">
            <a:extLst>
              <a:ext uri="{28A0092B-C50C-407E-A947-70E740481C1C}">
                <a14:useLocalDpi xmlns:a14="http://schemas.microsoft.com/office/drawing/2010/main" val="0"/>
              </a:ext>
            </a:extLst>
          </a:blip>
          <a:srcRect l="74850" t="17159" r="7784" b="54125"/>
          <a:stretch/>
        </p:blipFill>
        <p:spPr bwMode="auto">
          <a:xfrm>
            <a:off x="59749" y="403011"/>
            <a:ext cx="566301" cy="622514"/>
          </a:xfrm>
          <a:prstGeom prst="rect">
            <a:avLst/>
          </a:prstGeom>
          <a:noFill/>
          <a:ln>
            <a:noFill/>
          </a:ln>
          <a:extLst>
            <a:ext uri="{53640926-AAD7-44D8-BBD7-CCE9431645EC}">
              <a14:shadowObscured xmlns:a14="http://schemas.microsoft.com/office/drawing/2010/main"/>
            </a:ext>
          </a:extLst>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t="6204" b="26229"/>
          <a:stretch/>
        </p:blipFill>
        <p:spPr>
          <a:xfrm>
            <a:off x="6270871" y="4758999"/>
            <a:ext cx="3724066" cy="1887152"/>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t="19210" b="4261"/>
          <a:stretch/>
        </p:blipFill>
        <p:spPr>
          <a:xfrm>
            <a:off x="2431268" y="4633317"/>
            <a:ext cx="3725923" cy="2138516"/>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0557" t="15277" r="2860" b="7602"/>
          <a:stretch/>
        </p:blipFill>
        <p:spPr>
          <a:xfrm>
            <a:off x="123760" y="4633317"/>
            <a:ext cx="3126658" cy="2088679"/>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t="6160"/>
          <a:stretch/>
        </p:blipFill>
        <p:spPr>
          <a:xfrm>
            <a:off x="9871137" y="4414293"/>
            <a:ext cx="2319417" cy="2380894"/>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5635" y="1076336"/>
            <a:ext cx="5316924" cy="3384000"/>
          </a:xfrm>
          <a:prstGeom prst="rect">
            <a:avLst/>
          </a:prstGeom>
        </p:spPr>
      </p:pic>
    </p:spTree>
    <p:extLst>
      <p:ext uri="{BB962C8B-B14F-4D97-AF65-F5344CB8AC3E}">
        <p14:creationId xmlns:p14="http://schemas.microsoft.com/office/powerpoint/2010/main" val="328737513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5"/>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 y="657225"/>
            <a:ext cx="366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374650" y="444501"/>
            <a:ext cx="6699250" cy="6222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   Meet our team</a:t>
            </a:r>
          </a:p>
        </p:txBody>
      </p:sp>
      <p:sp>
        <p:nvSpPr>
          <p:cNvPr id="13" name="TextBox 40"/>
          <p:cNvSpPr txBox="1"/>
          <p:nvPr/>
        </p:nvSpPr>
        <p:spPr>
          <a:xfrm>
            <a:off x="709611" y="1217613"/>
            <a:ext cx="11201339"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000" b="1" dirty="0">
                <a:solidFill>
                  <a:srgbClr val="84CBC5"/>
                </a:solidFill>
                <a:latin typeface="Open Sans" panose="020B0606030504020204" pitchFamily="34" charset="0"/>
                <a:ea typeface="Open Sans" panose="020B0606030504020204" pitchFamily="34" charset="0"/>
                <a:cs typeface="Open Sans" panose="020B0606030504020204" pitchFamily="34" charset="0"/>
              </a:rPr>
              <a:t>Knowledge in Power (KIP) Project. </a:t>
            </a:r>
            <a:r>
              <a:rPr lang="en-US" sz="1600" i="1" dirty="0">
                <a:solidFill>
                  <a:srgbClr val="A080BA"/>
                </a:solidFill>
                <a:latin typeface="Open Sans" panose="020B0606030504020204" pitchFamily="34" charset="0"/>
                <a:ea typeface="Open Sans" panose="020B0606030504020204" pitchFamily="34" charset="0"/>
                <a:cs typeface="Open Sans" panose="020B0606030504020204" pitchFamily="34" charset="0"/>
              </a:rPr>
              <a:t>Only through knowledge  sharing and dialogue can we make positive change forward.</a:t>
            </a:r>
            <a:endParaRPr lang="en-US" sz="1600" b="1" i="1" dirty="0">
              <a:solidFill>
                <a:srgbClr val="A080BA"/>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p:cNvGrpSpPr>
            <a:grpSpLocks/>
          </p:cNvGrpSpPr>
          <p:nvPr/>
        </p:nvGrpSpPr>
        <p:grpSpPr bwMode="auto">
          <a:xfrm>
            <a:off x="790575" y="4587872"/>
            <a:ext cx="2097087" cy="901006"/>
            <a:chOff x="1177635" y="4659129"/>
            <a:chExt cx="1752399" cy="1199825"/>
          </a:xfrm>
        </p:grpSpPr>
        <p:sp>
          <p:nvSpPr>
            <p:cNvPr id="7192" name="TextBox 15"/>
            <p:cNvSpPr txBox="1">
              <a:spLocks noChangeArrowheads="1"/>
            </p:cNvSpPr>
            <p:nvPr/>
          </p:nvSpPr>
          <p:spPr bwMode="auto">
            <a:xfrm>
              <a:off x="1177635" y="4659129"/>
              <a:ext cx="1666173" cy="53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000" dirty="0"/>
                <a:t>Charlotte </a:t>
              </a:r>
              <a:r>
                <a:rPr lang="en-US" sz="2000" dirty="0" err="1"/>
                <a:t>Karam</a:t>
              </a:r>
              <a:endParaRPr lang="en-US" sz="2000" dirty="0"/>
            </a:p>
          </p:txBody>
        </p:sp>
        <p:sp>
          <p:nvSpPr>
            <p:cNvPr id="7193" name="TextBox 16"/>
            <p:cNvSpPr txBox="1">
              <a:spLocks noChangeArrowheads="1"/>
            </p:cNvSpPr>
            <p:nvPr/>
          </p:nvSpPr>
          <p:spPr bwMode="auto">
            <a:xfrm>
              <a:off x="1263861" y="5080239"/>
              <a:ext cx="1666173" cy="77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600" i="1" dirty="0">
                  <a:solidFill>
                    <a:srgbClr val="84CBC5"/>
                  </a:solidFill>
                  <a:latin typeface="Open Sans Semibold" panose="020B0706030804020204" pitchFamily="34" charset="0"/>
                  <a:ea typeface="Open Sans Semibold" panose="020B0706030804020204" pitchFamily="34" charset="0"/>
                  <a:cs typeface="Open Sans Semibold" panose="020B0706030804020204" pitchFamily="34" charset="0"/>
                </a:rPr>
                <a:t>Project Director</a:t>
              </a:r>
            </a:p>
            <a:p>
              <a:pPr eaLnBrk="1" hangingPunct="1"/>
              <a:endParaRPr lang="en-US" sz="1600" i="1" dirty="0">
                <a:solidFill>
                  <a:srgbClr val="84CBC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grpSp>
        <p:nvGrpSpPr>
          <p:cNvPr id="31" name="Group 30"/>
          <p:cNvGrpSpPr>
            <a:grpSpLocks/>
          </p:cNvGrpSpPr>
          <p:nvPr/>
        </p:nvGrpSpPr>
        <p:grpSpPr bwMode="auto">
          <a:xfrm>
            <a:off x="3757613" y="4573592"/>
            <a:ext cx="2156299" cy="704005"/>
            <a:chOff x="1177635" y="4659129"/>
            <a:chExt cx="1810528" cy="937494"/>
          </a:xfrm>
        </p:grpSpPr>
        <p:sp>
          <p:nvSpPr>
            <p:cNvPr id="32" name="TextBox 31"/>
            <p:cNvSpPr txBox="1"/>
            <p:nvPr/>
          </p:nvSpPr>
          <p:spPr>
            <a:xfrm>
              <a:off x="1177635" y="4659129"/>
              <a:ext cx="1666173" cy="532810"/>
            </a:xfrm>
            <a:prstGeom prst="rect">
              <a:avLst/>
            </a:prstGeom>
            <a:noFill/>
          </p:spPr>
          <p:txBody>
            <a:bodyPr>
              <a:spAutoFit/>
            </a:bodyPr>
            <a:lstStyle/>
            <a:p>
              <a:pPr eaLnBrk="1" fontAlgn="auto" hangingPunct="1">
                <a:spcBef>
                  <a:spcPts val="0"/>
                </a:spcBef>
                <a:spcAft>
                  <a:spcPts val="0"/>
                </a:spcAft>
                <a:defRPr/>
              </a:pPr>
              <a:r>
                <a:rPr lang="en-US" sz="2000" dirty="0" err="1"/>
                <a:t>Zeina</a:t>
              </a:r>
              <a:r>
                <a:rPr lang="en-US" sz="2000" dirty="0"/>
                <a:t> </a:t>
              </a:r>
              <a:r>
                <a:rPr lang="en-US" sz="2000" dirty="0" err="1"/>
                <a:t>Mhaidly</a:t>
              </a:r>
              <a:endParaRPr lang="en-US" sz="2000" dirty="0"/>
            </a:p>
          </p:txBody>
        </p:sp>
        <p:sp>
          <p:nvSpPr>
            <p:cNvPr id="7191" name="TextBox 32"/>
            <p:cNvSpPr txBox="1">
              <a:spLocks noChangeArrowheads="1"/>
            </p:cNvSpPr>
            <p:nvPr/>
          </p:nvSpPr>
          <p:spPr bwMode="auto">
            <a:xfrm>
              <a:off x="1177635" y="5145785"/>
              <a:ext cx="1810528" cy="4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600" i="1" dirty="0">
                  <a:solidFill>
                    <a:srgbClr val="84CBC5"/>
                  </a:solidFill>
                  <a:latin typeface="Open Sans Semibold" panose="020B0706030804020204" pitchFamily="34" charset="0"/>
                  <a:ea typeface="Open Sans Semibold" panose="020B0706030804020204" pitchFamily="34" charset="0"/>
                  <a:cs typeface="Open Sans Semibold" panose="020B0706030804020204" pitchFamily="34" charset="0"/>
                </a:rPr>
                <a:t>Project Coordinator</a:t>
              </a:r>
            </a:p>
          </p:txBody>
        </p:sp>
      </p:grpSp>
      <p:grpSp>
        <p:nvGrpSpPr>
          <p:cNvPr id="39" name="Group 38"/>
          <p:cNvGrpSpPr>
            <a:grpSpLocks/>
          </p:cNvGrpSpPr>
          <p:nvPr/>
        </p:nvGrpSpPr>
        <p:grpSpPr bwMode="auto">
          <a:xfrm>
            <a:off x="6821488" y="4573588"/>
            <a:ext cx="1820862" cy="950224"/>
            <a:chOff x="1177635" y="4659133"/>
            <a:chExt cx="1666173" cy="1265366"/>
          </a:xfrm>
        </p:grpSpPr>
        <p:sp>
          <p:nvSpPr>
            <p:cNvPr id="40" name="TextBox 39"/>
            <p:cNvSpPr txBox="1"/>
            <p:nvPr/>
          </p:nvSpPr>
          <p:spPr>
            <a:xfrm>
              <a:off x="1177635" y="4659133"/>
              <a:ext cx="1666173" cy="532807"/>
            </a:xfrm>
            <a:prstGeom prst="rect">
              <a:avLst/>
            </a:prstGeom>
            <a:noFill/>
          </p:spPr>
          <p:txBody>
            <a:bodyPr>
              <a:spAutoFit/>
            </a:bodyPr>
            <a:lstStyle/>
            <a:p>
              <a:pPr eaLnBrk="1" fontAlgn="auto" hangingPunct="1">
                <a:spcBef>
                  <a:spcPts val="0"/>
                </a:spcBef>
                <a:spcAft>
                  <a:spcPts val="0"/>
                </a:spcAft>
                <a:defRPr/>
              </a:pPr>
              <a:r>
                <a:rPr lang="en-US" sz="2000" dirty="0"/>
                <a:t>Heather </a:t>
              </a:r>
              <a:r>
                <a:rPr lang="en-US" sz="2000" dirty="0" err="1"/>
                <a:t>Jaber</a:t>
              </a:r>
              <a:endParaRPr lang="en-US" sz="2000" dirty="0"/>
            </a:p>
          </p:txBody>
        </p:sp>
        <p:sp>
          <p:nvSpPr>
            <p:cNvPr id="7189" name="TextBox 40"/>
            <p:cNvSpPr txBox="1">
              <a:spLocks noChangeArrowheads="1"/>
            </p:cNvSpPr>
            <p:nvPr/>
          </p:nvSpPr>
          <p:spPr bwMode="auto">
            <a:xfrm>
              <a:off x="1177635" y="5145784"/>
              <a:ext cx="1666173" cy="77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600" i="1" dirty="0">
                  <a:solidFill>
                    <a:srgbClr val="84CBC5"/>
                  </a:solidFill>
                  <a:latin typeface="Open Sans Semibold" panose="020B0706030804020204" pitchFamily="34" charset="0"/>
                  <a:ea typeface="Open Sans Semibold" panose="020B0706030804020204" pitchFamily="34" charset="0"/>
                  <a:cs typeface="Open Sans Semibold" panose="020B0706030804020204" pitchFamily="34" charset="0"/>
                </a:rPr>
                <a:t>Communications Coordinator</a:t>
              </a:r>
            </a:p>
          </p:txBody>
        </p:sp>
      </p:grpSp>
      <p:grpSp>
        <p:nvGrpSpPr>
          <p:cNvPr id="43" name="Group 42"/>
          <p:cNvGrpSpPr>
            <a:grpSpLocks/>
          </p:cNvGrpSpPr>
          <p:nvPr/>
        </p:nvGrpSpPr>
        <p:grpSpPr bwMode="auto">
          <a:xfrm>
            <a:off x="9600069" y="4554597"/>
            <a:ext cx="1893888" cy="982827"/>
            <a:chOff x="1177635" y="4659133"/>
            <a:chExt cx="1666173" cy="1308781"/>
          </a:xfrm>
        </p:grpSpPr>
        <p:sp>
          <p:nvSpPr>
            <p:cNvPr id="44" name="TextBox 43"/>
            <p:cNvSpPr txBox="1"/>
            <p:nvPr/>
          </p:nvSpPr>
          <p:spPr>
            <a:xfrm>
              <a:off x="1177635" y="4659133"/>
              <a:ext cx="1666173" cy="532807"/>
            </a:xfrm>
            <a:prstGeom prst="rect">
              <a:avLst/>
            </a:prstGeom>
            <a:noFill/>
          </p:spPr>
          <p:txBody>
            <a:bodyPr>
              <a:spAutoFit/>
            </a:bodyPr>
            <a:lstStyle/>
            <a:p>
              <a:pPr eaLnBrk="1" fontAlgn="auto" hangingPunct="1">
                <a:spcBef>
                  <a:spcPts val="0"/>
                </a:spcBef>
                <a:spcAft>
                  <a:spcPts val="0"/>
                </a:spcAft>
                <a:defRPr/>
              </a:pPr>
              <a:r>
                <a:rPr lang="en-US" sz="2000" dirty="0">
                  <a:solidFill>
                    <a:schemeClr val="tx1">
                      <a:lumMod val="65000"/>
                      <a:lumOff val="35000"/>
                    </a:schemeClr>
                  </a:solidFill>
                  <a:latin typeface="+mn-lt"/>
                  <a:ea typeface="Open Sans Extrabold" panose="020B0906030804020204" pitchFamily="34" charset="0"/>
                  <a:cs typeface="Open Sans Extrabold" panose="020B0906030804020204" pitchFamily="34" charset="0"/>
                </a:rPr>
                <a:t>Aimee</a:t>
              </a:r>
              <a:r>
                <a:rPr lang="en-US" sz="2000" b="1" dirty="0">
                  <a:solidFill>
                    <a:schemeClr val="tx1">
                      <a:lumMod val="65000"/>
                      <a:lumOff val="35000"/>
                    </a:schemeClr>
                  </a:solidFill>
                  <a:latin typeface="+mn-lt"/>
                  <a:ea typeface="Open Sans Extrabold" panose="020B0906030804020204" pitchFamily="34" charset="0"/>
                  <a:cs typeface="Open Sans Extrabold" panose="020B0906030804020204" pitchFamily="34" charset="0"/>
                </a:rPr>
                <a:t> </a:t>
              </a:r>
              <a:r>
                <a:rPr lang="en-US" sz="2000" dirty="0" err="1">
                  <a:solidFill>
                    <a:schemeClr val="tx1">
                      <a:lumMod val="65000"/>
                      <a:lumOff val="35000"/>
                    </a:schemeClr>
                  </a:solidFill>
                  <a:latin typeface="+mn-lt"/>
                  <a:ea typeface="Open Sans Extrabold" panose="020B0906030804020204" pitchFamily="34" charset="0"/>
                  <a:cs typeface="Open Sans Extrabold" panose="020B0906030804020204" pitchFamily="34" charset="0"/>
                </a:rPr>
                <a:t>Ghanem</a:t>
              </a:r>
              <a:r>
                <a:rPr lang="en-US" sz="2000" dirty="0">
                  <a:solidFill>
                    <a:schemeClr val="tx1">
                      <a:lumMod val="65000"/>
                      <a:lumOff val="35000"/>
                    </a:schemeClr>
                  </a:solidFill>
                  <a:latin typeface="+mn-lt"/>
                  <a:ea typeface="Open Sans Extrabold" panose="020B0906030804020204" pitchFamily="34" charset="0"/>
                  <a:cs typeface="Open Sans Extrabold" panose="020B0906030804020204" pitchFamily="34" charset="0"/>
                </a:rPr>
                <a:t> </a:t>
              </a:r>
            </a:p>
          </p:txBody>
        </p:sp>
        <p:sp>
          <p:nvSpPr>
            <p:cNvPr id="7187" name="TextBox 44"/>
            <p:cNvSpPr txBox="1">
              <a:spLocks noChangeArrowheads="1"/>
            </p:cNvSpPr>
            <p:nvPr/>
          </p:nvSpPr>
          <p:spPr bwMode="auto">
            <a:xfrm>
              <a:off x="1177635" y="5189198"/>
              <a:ext cx="1666173" cy="77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600" i="1" dirty="0">
                  <a:solidFill>
                    <a:srgbClr val="84CBC5"/>
                  </a:solidFill>
                  <a:latin typeface="Open Sans Semibold" panose="020B0706030804020204" pitchFamily="34" charset="0"/>
                  <a:ea typeface="Open Sans Semibold" panose="020B0706030804020204" pitchFamily="34" charset="0"/>
                  <a:cs typeface="Open Sans Semibold" panose="020B0706030804020204" pitchFamily="34" charset="0"/>
                </a:rPr>
                <a:t>Conference</a:t>
              </a:r>
              <a:r>
                <a:rPr lang="en-US" sz="900" i="1" dirty="0">
                  <a:solidFill>
                    <a:srgbClr val="84CBC5"/>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600" i="1" dirty="0">
                  <a:solidFill>
                    <a:srgbClr val="84CBC5"/>
                  </a:solidFill>
                  <a:latin typeface="Open Sans Semibold" panose="020B0706030804020204" pitchFamily="34" charset="0"/>
                  <a:ea typeface="Open Sans Semibold" panose="020B0706030804020204" pitchFamily="34" charset="0"/>
                  <a:cs typeface="Open Sans Semibold" panose="020B0706030804020204" pitchFamily="34" charset="0"/>
                </a:rPr>
                <a:t>Coordinator</a:t>
              </a:r>
              <a:r>
                <a:rPr lang="en-US" sz="900" i="1" dirty="0">
                  <a:solidFill>
                    <a:srgbClr val="84CBC5"/>
                  </a:solidFill>
                  <a:latin typeface="Open Sans Semibold" panose="020B0706030804020204" pitchFamily="34" charset="0"/>
                  <a:ea typeface="Open Sans Semibold" panose="020B0706030804020204" pitchFamily="34" charset="0"/>
                  <a:cs typeface="Open Sans Semibold" panose="020B0706030804020204" pitchFamily="34" charset="0"/>
                </a:rPr>
                <a:t> </a:t>
              </a:r>
            </a:p>
          </p:txBody>
        </p:sp>
      </p:gr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09611" y="2274649"/>
            <a:ext cx="2034063" cy="20340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2" name="AutoShape 6" descr="Image result for Heather Jaber K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Heather Jaber K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Heather Jaber KI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3" name="Picture 11"/>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396625" y="2286951"/>
            <a:ext cx="2112964" cy="2058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36" name="Picture 35" descr="d:\Users\CK\Downloads\image001 (1).jpg"/>
          <p:cNvPicPr/>
          <p:nvPr/>
        </p:nvPicPr>
        <p:blipFill rotWithShape="1">
          <a:blip r:embed="rId9" cstate="print">
            <a:extLst>
              <a:ext uri="{28A0092B-C50C-407E-A947-70E740481C1C}">
                <a14:useLocalDpi xmlns:a14="http://schemas.microsoft.com/office/drawing/2010/main" val="0"/>
              </a:ext>
            </a:extLst>
          </a:blip>
          <a:srcRect l="74850" t="17159" r="7784" b="54125"/>
          <a:stretch/>
        </p:blipFill>
        <p:spPr bwMode="auto">
          <a:xfrm>
            <a:off x="281257" y="734901"/>
            <a:ext cx="358235" cy="264066"/>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4080" y="2202212"/>
            <a:ext cx="2048284" cy="219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rotWithShape="1">
          <a:blip r:embed="rId11" cstate="print">
            <a:extLst>
              <a:ext uri="{28A0092B-C50C-407E-A947-70E740481C1C}">
                <a14:useLocalDpi xmlns:a14="http://schemas.microsoft.com/office/drawing/2010/main" val="0"/>
              </a:ext>
            </a:extLst>
          </a:blip>
          <a:srcRect b="37917"/>
          <a:stretch/>
        </p:blipFill>
        <p:spPr>
          <a:xfrm>
            <a:off x="9549927" y="2147296"/>
            <a:ext cx="1762842" cy="234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8822"/>
          </a:schemeClr>
        </a:solidFill>
        <a:effectLst/>
      </p:bgPr>
    </p:bg>
    <p:spTree>
      <p:nvGrpSpPr>
        <p:cNvPr id="1" name=""/>
        <p:cNvGrpSpPr/>
        <p:nvPr/>
      </p:nvGrpSpPr>
      <p:grpSpPr>
        <a:xfrm>
          <a:off x="0" y="0"/>
          <a:ext cx="0" cy="0"/>
          <a:chOff x="0" y="0"/>
          <a:chExt cx="0" cy="0"/>
        </a:xfrm>
      </p:grpSpPr>
      <p:pic>
        <p:nvPicPr>
          <p:cNvPr id="5122" name="Picture 16"/>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81257"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 y="657225"/>
            <a:ext cx="366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374650" y="469557"/>
            <a:ext cx="6699250" cy="5972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150" dirty="0">
                <a:solidFill>
                  <a:srgbClr val="F5C24C"/>
                </a:solidFill>
                <a:ea typeface="Open Sans Extrabold" panose="020B0906030804020204" pitchFamily="34" charset="0"/>
                <a:cs typeface="Open Sans Extrabold" panose="020B0906030804020204" pitchFamily="34" charset="0"/>
              </a:rPr>
              <a:t> </a:t>
            </a: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 Little about KIP community </a:t>
            </a:r>
          </a:p>
        </p:txBody>
      </p:sp>
      <p:sp>
        <p:nvSpPr>
          <p:cNvPr id="13" name="TextBox 40"/>
          <p:cNvSpPr txBox="1"/>
          <p:nvPr/>
        </p:nvSpPr>
        <p:spPr>
          <a:xfrm>
            <a:off x="709613" y="1217613"/>
            <a:ext cx="10456232"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000" b="1" dirty="0">
                <a:solidFill>
                  <a:srgbClr val="84CBC5"/>
                </a:solidFill>
                <a:ea typeface="Open Sans" panose="020B0606030504020204" pitchFamily="34" charset="0"/>
                <a:cs typeface="Open Sans" panose="020B0606030504020204" pitchFamily="34" charset="0"/>
              </a:rPr>
              <a:t>Building networks </a:t>
            </a:r>
            <a:r>
              <a:rPr lang="en-US" sz="1600" i="1" dirty="0">
                <a:solidFill>
                  <a:srgbClr val="A080BA"/>
                </a:solidFill>
                <a:ea typeface="Open Sans" panose="020B0606030504020204" pitchFamily="34" charset="0"/>
                <a:cs typeface="Open Sans" panose="020B0606030504020204" pitchFamily="34" charset="0"/>
              </a:rPr>
              <a:t>to create common spaces for knowledge exchange and  shared actions for change</a:t>
            </a:r>
            <a:endParaRPr lang="en-US" sz="1600" dirty="0">
              <a:solidFill>
                <a:schemeClr val="bg1">
                  <a:lumMod val="75000"/>
                </a:schemeClr>
              </a:solidFill>
              <a:ea typeface="Open Sans" panose="020B0606030504020204" pitchFamily="34" charset="0"/>
              <a:cs typeface="Open Sans" panose="020B0606030504020204" pitchFamily="34" charset="0"/>
            </a:endParaRPr>
          </a:p>
        </p:txBody>
      </p:sp>
      <p:sp>
        <p:nvSpPr>
          <p:cNvPr id="18" name="TextBox 17"/>
          <p:cNvSpPr txBox="1"/>
          <p:nvPr/>
        </p:nvSpPr>
        <p:spPr>
          <a:xfrm>
            <a:off x="573913" y="2635830"/>
            <a:ext cx="7126013" cy="3847207"/>
          </a:xfrm>
          <a:prstGeom prst="rect">
            <a:avLst/>
          </a:prstGeom>
          <a:noFill/>
        </p:spPr>
        <p:txBody>
          <a:bodyPr wrap="square">
            <a:spAutoFit/>
          </a:bodyPr>
          <a:lstStyle/>
          <a:p>
            <a:pPr algn="ctr" eaLnBrk="1" fontAlgn="auto" hangingPunct="1">
              <a:spcBef>
                <a:spcPts val="0"/>
              </a:spcBef>
              <a:spcAft>
                <a:spcPts val="0"/>
              </a:spcAft>
              <a:defRPr/>
            </a:pPr>
            <a:r>
              <a:rPr lang="en-US" sz="2000" b="1" dirty="0">
                <a:solidFill>
                  <a:srgbClr val="A080BA"/>
                </a:solidFill>
                <a:latin typeface="+mn-lt"/>
                <a:ea typeface="Open Sans Extrabold" panose="020B0906030804020204" pitchFamily="34" charset="0"/>
                <a:cs typeface="Open Sans Extrabold" panose="020B0906030804020204" pitchFamily="34" charset="0"/>
              </a:rPr>
              <a:t>KIP Advisory</a:t>
            </a:r>
            <a:r>
              <a:rPr lang="en-US" sz="2000" b="1" dirty="0">
                <a:solidFill>
                  <a:schemeClr val="bg1">
                    <a:lumMod val="65000"/>
                  </a:schemeClr>
                </a:solidFill>
                <a:latin typeface="+mn-lt"/>
                <a:ea typeface="Open Sans Extrabold" panose="020B0906030804020204" pitchFamily="34" charset="0"/>
                <a:cs typeface="Open Sans Extrabold" panose="020B0906030804020204" pitchFamily="34" charset="0"/>
              </a:rPr>
              <a:t> </a:t>
            </a:r>
            <a:r>
              <a:rPr lang="en-US" sz="2000" b="1" dirty="0">
                <a:solidFill>
                  <a:srgbClr val="84CBC5"/>
                </a:solidFill>
                <a:latin typeface="+mn-lt"/>
                <a:ea typeface="Open Sans Extrabold" panose="020B0906030804020204" pitchFamily="34" charset="0"/>
                <a:cs typeface="Open Sans Extrabold" panose="020B0906030804020204" pitchFamily="34" charset="0"/>
              </a:rPr>
              <a:t>board.</a:t>
            </a:r>
          </a:p>
          <a:p>
            <a:pPr eaLnBrk="1" fontAlgn="auto" hangingPunct="1">
              <a:spcBef>
                <a:spcPts val="0"/>
              </a:spcBef>
              <a:spcAft>
                <a:spcPts val="0"/>
              </a:spcAft>
              <a:defRPr/>
            </a:pPr>
            <a:endParaRPr lang="en-US" sz="1600" dirty="0">
              <a:solidFill>
                <a:schemeClr val="bg1">
                  <a:lumMod val="65000"/>
                </a:schemeClr>
              </a:solidFill>
              <a:latin typeface="+mn-lt"/>
            </a:endParaRPr>
          </a:p>
          <a:p>
            <a:r>
              <a:rPr lang="en-US" sz="1600" b="1" dirty="0" err="1">
                <a:latin typeface="+mn-lt"/>
              </a:rPr>
              <a:t>Fida</a:t>
            </a:r>
            <a:r>
              <a:rPr lang="en-US" sz="1600" b="1" dirty="0">
                <a:latin typeface="+mn-lt"/>
              </a:rPr>
              <a:t> </a:t>
            </a:r>
            <a:r>
              <a:rPr lang="en-US" sz="1600" b="1" dirty="0" err="1">
                <a:latin typeface="+mn-lt"/>
              </a:rPr>
              <a:t>Afiouni</a:t>
            </a:r>
            <a:r>
              <a:rPr lang="en-US" sz="1600" dirty="0">
                <a:latin typeface="+mn-lt"/>
              </a:rPr>
              <a:t> – Women and  Careers</a:t>
            </a:r>
          </a:p>
          <a:p>
            <a:r>
              <a:rPr lang="en-US" sz="1600" b="1" dirty="0">
                <a:latin typeface="+mn-lt"/>
              </a:rPr>
              <a:t>Diana </a:t>
            </a:r>
            <a:r>
              <a:rPr lang="en-US" sz="1600" b="1" dirty="0" err="1">
                <a:latin typeface="+mn-lt"/>
              </a:rPr>
              <a:t>Abou</a:t>
            </a:r>
            <a:r>
              <a:rPr lang="en-US" sz="1600" b="1" dirty="0">
                <a:latin typeface="+mn-lt"/>
              </a:rPr>
              <a:t> Abbas </a:t>
            </a:r>
            <a:r>
              <a:rPr lang="en-US" sz="1600" dirty="0">
                <a:latin typeface="+mn-lt"/>
              </a:rPr>
              <a:t>– Sexual Health 	</a:t>
            </a:r>
            <a:r>
              <a:rPr lang="en-US" sz="1600" b="1" dirty="0">
                <a:latin typeface="+mn-lt"/>
              </a:rPr>
              <a:t>Beverly Metcalfe </a:t>
            </a:r>
            <a:r>
              <a:rPr lang="en-US" sz="1600" dirty="0"/>
              <a:t>–  Gender and </a:t>
            </a:r>
            <a:r>
              <a:rPr lang="en-US" sz="1600" dirty="0" err="1"/>
              <a:t>Develp</a:t>
            </a:r>
            <a:endParaRPr lang="en-US" sz="1600" dirty="0">
              <a:latin typeface="+mn-lt"/>
            </a:endParaRPr>
          </a:p>
          <a:p>
            <a:r>
              <a:rPr lang="en-US" sz="1600" b="1" dirty="0" err="1">
                <a:latin typeface="+mn-lt"/>
              </a:rPr>
              <a:t>Fadia</a:t>
            </a:r>
            <a:r>
              <a:rPr lang="en-US" sz="1600" b="1" dirty="0">
                <a:latin typeface="+mn-lt"/>
              </a:rPr>
              <a:t> </a:t>
            </a:r>
            <a:r>
              <a:rPr lang="en-US" sz="1600" b="1" dirty="0" err="1">
                <a:latin typeface="+mn-lt"/>
              </a:rPr>
              <a:t>Hoteit</a:t>
            </a:r>
            <a:r>
              <a:rPr lang="en-US" sz="1600" b="1" dirty="0">
                <a:latin typeface="+mn-lt"/>
              </a:rPr>
              <a:t> </a:t>
            </a:r>
            <a:r>
              <a:rPr lang="en-US" sz="1600" dirty="0">
                <a:latin typeface="+mn-lt"/>
              </a:rPr>
              <a:t>– Education		</a:t>
            </a:r>
            <a:r>
              <a:rPr lang="en-US" sz="1600" b="1" dirty="0" err="1">
                <a:latin typeface="+mn-lt"/>
              </a:rPr>
              <a:t>Zeina</a:t>
            </a:r>
            <a:r>
              <a:rPr lang="en-US" sz="1600" b="1" dirty="0">
                <a:latin typeface="+mn-lt"/>
              </a:rPr>
              <a:t> </a:t>
            </a:r>
            <a:r>
              <a:rPr lang="en-US" sz="1600" b="1" dirty="0" err="1">
                <a:latin typeface="+mn-lt"/>
              </a:rPr>
              <a:t>Abdelkhalik</a:t>
            </a:r>
            <a:r>
              <a:rPr lang="en-US" sz="1600" b="1" dirty="0">
                <a:latin typeface="+mn-lt"/>
              </a:rPr>
              <a:t> </a:t>
            </a:r>
            <a:r>
              <a:rPr lang="en-US" sz="1600" dirty="0">
                <a:latin typeface="+mn-lt"/>
              </a:rPr>
              <a:t>– Governance</a:t>
            </a:r>
          </a:p>
          <a:p>
            <a:r>
              <a:rPr lang="en-US" sz="1600" b="1" dirty="0" err="1">
                <a:latin typeface="+mn-lt"/>
              </a:rPr>
              <a:t>Sawsan</a:t>
            </a:r>
            <a:r>
              <a:rPr lang="en-US" sz="1600" b="1" dirty="0">
                <a:latin typeface="+mn-lt"/>
              </a:rPr>
              <a:t> </a:t>
            </a:r>
            <a:r>
              <a:rPr lang="en-US" sz="1600" b="1" dirty="0" err="1">
                <a:latin typeface="+mn-lt"/>
              </a:rPr>
              <a:t>Abdulrahim</a:t>
            </a:r>
            <a:r>
              <a:rPr lang="en-US" sz="1600" b="1" dirty="0">
                <a:latin typeface="+mn-lt"/>
              </a:rPr>
              <a:t> </a:t>
            </a:r>
            <a:r>
              <a:rPr lang="en-US" sz="1600" dirty="0">
                <a:latin typeface="+mn-lt"/>
              </a:rPr>
              <a:t>– Health		</a:t>
            </a:r>
            <a:r>
              <a:rPr lang="en-US" sz="1600" b="1" dirty="0" err="1">
                <a:latin typeface="+mn-lt"/>
              </a:rPr>
              <a:t>Joumana</a:t>
            </a:r>
            <a:r>
              <a:rPr lang="en-US" sz="1600" b="1" dirty="0">
                <a:latin typeface="+mn-lt"/>
              </a:rPr>
              <a:t> </a:t>
            </a:r>
            <a:r>
              <a:rPr lang="en-US" sz="1600" b="1" dirty="0" err="1">
                <a:latin typeface="+mn-lt"/>
              </a:rPr>
              <a:t>Halabi</a:t>
            </a:r>
            <a:r>
              <a:rPr lang="en-US" sz="1600" b="1" dirty="0">
                <a:latin typeface="+mn-lt"/>
              </a:rPr>
              <a:t> </a:t>
            </a:r>
            <a:r>
              <a:rPr lang="en-US" sz="1600" dirty="0">
                <a:latin typeface="+mn-lt"/>
              </a:rPr>
              <a:t>– Education</a:t>
            </a:r>
          </a:p>
          <a:p>
            <a:r>
              <a:rPr lang="en-US" sz="1600" b="1" dirty="0">
                <a:latin typeface="+mn-lt"/>
              </a:rPr>
              <a:t>Trudi Hodges </a:t>
            </a:r>
            <a:r>
              <a:rPr lang="en-US" sz="1600" dirty="0">
                <a:latin typeface="+mn-lt"/>
              </a:rPr>
              <a:t>– Discrimination		</a:t>
            </a:r>
            <a:r>
              <a:rPr lang="en-US" sz="1600" b="1" dirty="0" err="1">
                <a:latin typeface="+mn-lt"/>
              </a:rPr>
              <a:t>Evelyne</a:t>
            </a:r>
            <a:r>
              <a:rPr lang="en-US" sz="1600" b="1" dirty="0">
                <a:latin typeface="+mn-lt"/>
              </a:rPr>
              <a:t> </a:t>
            </a:r>
            <a:r>
              <a:rPr lang="en-US" sz="1600" b="1" dirty="0" err="1">
                <a:latin typeface="+mn-lt"/>
              </a:rPr>
              <a:t>Karam</a:t>
            </a:r>
            <a:r>
              <a:rPr lang="en-US" sz="1600" b="1" dirty="0">
                <a:latin typeface="+mn-lt"/>
              </a:rPr>
              <a:t> </a:t>
            </a:r>
            <a:r>
              <a:rPr lang="en-US" sz="1600" dirty="0">
                <a:latin typeface="+mn-lt"/>
              </a:rPr>
              <a:t>- Education</a:t>
            </a:r>
          </a:p>
          <a:p>
            <a:r>
              <a:rPr lang="en-US" sz="1600" b="1" dirty="0">
                <a:latin typeface="+mn-lt"/>
              </a:rPr>
              <a:t>Tarek </a:t>
            </a:r>
            <a:r>
              <a:rPr lang="en-US" sz="1600" b="1" dirty="0" err="1">
                <a:latin typeface="+mn-lt"/>
              </a:rPr>
              <a:t>Zeidan</a:t>
            </a:r>
            <a:r>
              <a:rPr lang="en-US" sz="1600" b="1" dirty="0">
                <a:latin typeface="+mn-lt"/>
              </a:rPr>
              <a:t> </a:t>
            </a:r>
            <a:r>
              <a:rPr lang="en-US" sz="1600" dirty="0">
                <a:latin typeface="+mn-lt"/>
              </a:rPr>
              <a:t>– Human Rights		</a:t>
            </a:r>
            <a:r>
              <a:rPr lang="en-US" sz="1600" b="1" dirty="0">
                <a:latin typeface="+mn-lt"/>
              </a:rPr>
              <a:t>Lina </a:t>
            </a:r>
            <a:r>
              <a:rPr lang="en-US" sz="1600" b="1" dirty="0" err="1">
                <a:latin typeface="+mn-lt"/>
              </a:rPr>
              <a:t>Abirafeh</a:t>
            </a:r>
            <a:r>
              <a:rPr lang="en-US" sz="1600" b="1" dirty="0">
                <a:latin typeface="+mn-lt"/>
              </a:rPr>
              <a:t> </a:t>
            </a:r>
            <a:r>
              <a:rPr lang="en-US" sz="1600" dirty="0">
                <a:latin typeface="+mn-lt"/>
              </a:rPr>
              <a:t>– Discrimination and GBV</a:t>
            </a:r>
          </a:p>
          <a:p>
            <a:r>
              <a:rPr lang="en-US" sz="1600" b="1" dirty="0">
                <a:latin typeface="+mn-lt"/>
              </a:rPr>
              <a:t>Dima </a:t>
            </a:r>
            <a:r>
              <a:rPr lang="en-US" sz="1600" b="1" dirty="0" err="1">
                <a:latin typeface="+mn-lt"/>
              </a:rPr>
              <a:t>Jamali</a:t>
            </a:r>
            <a:r>
              <a:rPr lang="en-US" sz="1600" b="1" dirty="0">
                <a:latin typeface="+mn-lt"/>
              </a:rPr>
              <a:t> </a:t>
            </a:r>
            <a:r>
              <a:rPr lang="en-US" sz="1600" dirty="0">
                <a:latin typeface="+mn-lt"/>
              </a:rPr>
              <a:t>– CSR and HRM		</a:t>
            </a:r>
            <a:r>
              <a:rPr lang="en-US" sz="1600" b="1" dirty="0">
                <a:latin typeface="+mn-lt"/>
              </a:rPr>
              <a:t>Sally </a:t>
            </a:r>
            <a:r>
              <a:rPr lang="en-US" sz="1600" b="1" dirty="0" err="1">
                <a:latin typeface="+mn-lt"/>
              </a:rPr>
              <a:t>Abikhalil</a:t>
            </a:r>
            <a:r>
              <a:rPr lang="en-US" sz="1600" b="1" dirty="0">
                <a:latin typeface="+mn-lt"/>
              </a:rPr>
              <a:t> </a:t>
            </a:r>
            <a:r>
              <a:rPr lang="en-US" sz="1600" dirty="0">
                <a:latin typeface="+mn-lt"/>
              </a:rPr>
              <a:t>– Advocacy	</a:t>
            </a:r>
          </a:p>
          <a:p>
            <a:r>
              <a:rPr lang="en-US" sz="1600" b="1" dirty="0" err="1">
                <a:latin typeface="+mn-lt"/>
              </a:rPr>
              <a:t>Asma</a:t>
            </a:r>
            <a:r>
              <a:rPr lang="en-US" sz="1600" b="1" dirty="0">
                <a:latin typeface="+mn-lt"/>
              </a:rPr>
              <a:t> </a:t>
            </a:r>
            <a:r>
              <a:rPr lang="en-US" sz="1600" b="1" dirty="0" err="1">
                <a:latin typeface="+mn-lt"/>
              </a:rPr>
              <a:t>Zein</a:t>
            </a:r>
            <a:r>
              <a:rPr lang="en-US" sz="1600" b="1" dirty="0">
                <a:latin typeface="+mn-lt"/>
              </a:rPr>
              <a:t> </a:t>
            </a:r>
            <a:r>
              <a:rPr lang="en-US" sz="1600" dirty="0">
                <a:latin typeface="+mn-lt"/>
              </a:rPr>
              <a:t>– Entrepreneurship		</a:t>
            </a:r>
            <a:r>
              <a:rPr lang="en-US" sz="1600" b="1" dirty="0">
                <a:latin typeface="+mn-lt"/>
              </a:rPr>
              <a:t>Marguerite </a:t>
            </a:r>
            <a:r>
              <a:rPr lang="en-US" sz="1600" b="1" dirty="0" err="1">
                <a:latin typeface="+mn-lt"/>
              </a:rPr>
              <a:t>Helou</a:t>
            </a:r>
            <a:r>
              <a:rPr lang="en-US" sz="1600" b="1" dirty="0">
                <a:latin typeface="+mn-lt"/>
              </a:rPr>
              <a:t> </a:t>
            </a:r>
            <a:r>
              <a:rPr lang="en-US" sz="1600" dirty="0">
                <a:latin typeface="+mn-lt"/>
              </a:rPr>
              <a:t>– Politics</a:t>
            </a:r>
          </a:p>
          <a:p>
            <a:r>
              <a:rPr lang="en-US" sz="1600" b="1" dirty="0" err="1">
                <a:latin typeface="+mn-lt"/>
              </a:rPr>
              <a:t>Jad</a:t>
            </a:r>
            <a:r>
              <a:rPr lang="en-US" sz="1600" b="1" dirty="0">
                <a:latin typeface="+mn-lt"/>
              </a:rPr>
              <a:t> </a:t>
            </a:r>
            <a:r>
              <a:rPr lang="en-US" sz="1600" b="1" dirty="0" err="1">
                <a:latin typeface="+mn-lt"/>
              </a:rPr>
              <a:t>Melki</a:t>
            </a:r>
            <a:r>
              <a:rPr lang="en-US" sz="1600" b="1" dirty="0">
                <a:latin typeface="+mn-lt"/>
              </a:rPr>
              <a:t> </a:t>
            </a:r>
            <a:r>
              <a:rPr lang="en-US" sz="1600" dirty="0">
                <a:latin typeface="+mn-lt"/>
              </a:rPr>
              <a:t>– Media			</a:t>
            </a:r>
            <a:r>
              <a:rPr lang="en-US" sz="1600" b="1" dirty="0">
                <a:latin typeface="+mn-lt"/>
              </a:rPr>
              <a:t>Nadine Saba </a:t>
            </a:r>
            <a:r>
              <a:rPr lang="en-US" sz="1600" dirty="0">
                <a:latin typeface="+mn-lt"/>
              </a:rPr>
              <a:t>– Humanitarian Assistance</a:t>
            </a:r>
          </a:p>
          <a:p>
            <a:r>
              <a:rPr lang="en-US" sz="1600" b="1" dirty="0" err="1">
                <a:latin typeface="+mn-lt"/>
              </a:rPr>
              <a:t>Youmna</a:t>
            </a:r>
            <a:r>
              <a:rPr lang="en-US" sz="1600" b="1" dirty="0">
                <a:latin typeface="+mn-lt"/>
              </a:rPr>
              <a:t> </a:t>
            </a:r>
            <a:r>
              <a:rPr lang="en-US" sz="1600" b="1" dirty="0" err="1">
                <a:latin typeface="+mn-lt"/>
              </a:rPr>
              <a:t>Makhlouf</a:t>
            </a:r>
            <a:r>
              <a:rPr lang="en-US" sz="1600" b="1" dirty="0">
                <a:latin typeface="+mn-lt"/>
              </a:rPr>
              <a:t> </a:t>
            </a:r>
            <a:r>
              <a:rPr lang="en-US" sz="1600" dirty="0">
                <a:latin typeface="+mn-lt"/>
              </a:rPr>
              <a:t>– Law 		</a:t>
            </a:r>
            <a:r>
              <a:rPr lang="en-US" sz="1600" b="1" dirty="0">
                <a:latin typeface="+mn-lt"/>
              </a:rPr>
              <a:t>Nadia </a:t>
            </a:r>
            <a:r>
              <a:rPr lang="en-US" sz="1600" b="1" dirty="0" err="1">
                <a:latin typeface="+mn-lt"/>
              </a:rPr>
              <a:t>Cheikh</a:t>
            </a:r>
            <a:r>
              <a:rPr lang="en-US" sz="1600" b="1" dirty="0">
                <a:latin typeface="+mn-lt"/>
              </a:rPr>
              <a:t> </a:t>
            </a:r>
            <a:r>
              <a:rPr lang="en-US" sz="1600" dirty="0">
                <a:latin typeface="+mn-lt"/>
              </a:rPr>
              <a:t>– Women in Islam</a:t>
            </a:r>
          </a:p>
          <a:p>
            <a:r>
              <a:rPr lang="en-US" sz="1600" b="1" dirty="0" err="1">
                <a:latin typeface="+mn-lt"/>
              </a:rPr>
              <a:t>Fida</a:t>
            </a:r>
            <a:r>
              <a:rPr lang="en-US" sz="1600" b="1" dirty="0">
                <a:latin typeface="+mn-lt"/>
              </a:rPr>
              <a:t> </a:t>
            </a:r>
            <a:r>
              <a:rPr lang="en-US" sz="1600" b="1" dirty="0" err="1">
                <a:latin typeface="+mn-lt"/>
              </a:rPr>
              <a:t>Kanaan</a:t>
            </a:r>
            <a:r>
              <a:rPr lang="en-US" sz="1600" b="1" dirty="0">
                <a:latin typeface="+mn-lt"/>
              </a:rPr>
              <a:t> </a:t>
            </a:r>
            <a:r>
              <a:rPr lang="en-US" sz="1600" dirty="0">
                <a:latin typeface="+mn-lt"/>
              </a:rPr>
              <a:t>– Executive  Education 	</a:t>
            </a:r>
            <a:r>
              <a:rPr lang="en-US" sz="1600" b="1" dirty="0" err="1">
                <a:latin typeface="+mn-lt"/>
              </a:rPr>
              <a:t>Fida</a:t>
            </a:r>
            <a:r>
              <a:rPr lang="en-US" sz="1600" b="1" dirty="0">
                <a:latin typeface="+mn-lt"/>
              </a:rPr>
              <a:t> </a:t>
            </a:r>
            <a:r>
              <a:rPr lang="en-US" sz="1600" b="1" dirty="0" err="1">
                <a:latin typeface="+mn-lt"/>
              </a:rPr>
              <a:t>Kanaan</a:t>
            </a:r>
            <a:r>
              <a:rPr lang="en-US" sz="1600" b="1" dirty="0">
                <a:latin typeface="+mn-lt"/>
              </a:rPr>
              <a:t> </a:t>
            </a:r>
            <a:r>
              <a:rPr lang="en-US" sz="1600" dirty="0">
                <a:latin typeface="+mn-lt"/>
              </a:rPr>
              <a:t>– Executive  Education</a:t>
            </a:r>
          </a:p>
          <a:p>
            <a:r>
              <a:rPr lang="en-US" sz="1600" b="1" dirty="0" err="1">
                <a:latin typeface="+mn-lt"/>
              </a:rPr>
              <a:t>Zeina</a:t>
            </a:r>
            <a:r>
              <a:rPr lang="en-US" sz="1600" b="1" dirty="0">
                <a:latin typeface="+mn-lt"/>
              </a:rPr>
              <a:t> </a:t>
            </a:r>
            <a:r>
              <a:rPr lang="en-US" sz="1600" b="1" dirty="0" err="1">
                <a:latin typeface="+mn-lt"/>
              </a:rPr>
              <a:t>Abla</a:t>
            </a:r>
            <a:r>
              <a:rPr lang="en-US" sz="1600" b="1" dirty="0">
                <a:latin typeface="+mn-lt"/>
              </a:rPr>
              <a:t> </a:t>
            </a:r>
            <a:r>
              <a:rPr lang="en-US" sz="1600" dirty="0">
                <a:latin typeface="+mn-lt"/>
              </a:rPr>
              <a:t>– Econ Empowerment	</a:t>
            </a:r>
          </a:p>
          <a:p>
            <a:r>
              <a:rPr lang="en-US" sz="1600" b="1" dirty="0" err="1">
                <a:latin typeface="+mn-lt"/>
              </a:rPr>
              <a:t>Zeina</a:t>
            </a:r>
            <a:r>
              <a:rPr lang="en-US" sz="1600" b="1" dirty="0">
                <a:latin typeface="+mn-lt"/>
              </a:rPr>
              <a:t> </a:t>
            </a:r>
            <a:r>
              <a:rPr lang="en-US" sz="1600" b="1" dirty="0" err="1">
                <a:latin typeface="+mn-lt"/>
              </a:rPr>
              <a:t>Mezher</a:t>
            </a:r>
            <a:r>
              <a:rPr lang="en-US" sz="1600" b="1" dirty="0">
                <a:latin typeface="+mn-lt"/>
              </a:rPr>
              <a:t> </a:t>
            </a:r>
            <a:r>
              <a:rPr lang="en-US" sz="1600" dirty="0">
                <a:latin typeface="+mn-lt"/>
              </a:rPr>
              <a:t>– Advocacy/ Migrant Workers</a:t>
            </a:r>
            <a:endParaRPr lang="en-US" sz="1600" dirty="0">
              <a:solidFill>
                <a:schemeClr val="bg1">
                  <a:lumMod val="65000"/>
                </a:schemeClr>
              </a:solidFill>
              <a:latin typeface="+mn-lt"/>
              <a:ea typeface="Open Sans" panose="020B0606030504020204" pitchFamily="34" charset="0"/>
              <a:cs typeface="Open Sans" panose="020B0606030504020204" pitchFamily="34" charset="0"/>
            </a:endParaRPr>
          </a:p>
        </p:txBody>
      </p:sp>
      <p:sp>
        <p:nvSpPr>
          <p:cNvPr id="21" name="TextBox 20"/>
          <p:cNvSpPr txBox="1"/>
          <p:nvPr/>
        </p:nvSpPr>
        <p:spPr>
          <a:xfrm>
            <a:off x="9116990" y="2856648"/>
            <a:ext cx="2723563" cy="2954655"/>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A080BA"/>
                </a:solidFill>
                <a:latin typeface="+mn-lt"/>
                <a:ea typeface="Open Sans Extrabold" panose="020B0906030804020204" pitchFamily="34" charset="0"/>
                <a:cs typeface="Open Sans Extrabold" panose="020B0906030804020204" pitchFamily="34" charset="0"/>
              </a:rPr>
              <a:t>KIP</a:t>
            </a:r>
            <a:r>
              <a:rPr lang="en-US" sz="2000" b="1" dirty="0">
                <a:solidFill>
                  <a:schemeClr val="bg1">
                    <a:lumMod val="65000"/>
                  </a:schemeClr>
                </a:solidFill>
                <a:latin typeface="+mn-lt"/>
                <a:ea typeface="Open Sans Extrabold" panose="020B0906030804020204" pitchFamily="34" charset="0"/>
                <a:cs typeface="Open Sans Extrabold" panose="020B0906030804020204" pitchFamily="34" charset="0"/>
              </a:rPr>
              <a:t> </a:t>
            </a:r>
            <a:r>
              <a:rPr lang="en-US" sz="2000" b="1" dirty="0">
                <a:solidFill>
                  <a:srgbClr val="84CBC5"/>
                </a:solidFill>
                <a:latin typeface="+mn-lt"/>
                <a:ea typeface="Open Sans Extrabold" panose="020B0906030804020204" pitchFamily="34" charset="0"/>
                <a:cs typeface="Open Sans Extrabold" panose="020B0906030804020204" pitchFamily="34" charset="0"/>
              </a:rPr>
              <a:t>partners.</a:t>
            </a:r>
          </a:p>
          <a:p>
            <a:pPr eaLnBrk="1" fontAlgn="auto" hangingPunct="1">
              <a:spcBef>
                <a:spcPts val="0"/>
              </a:spcBef>
              <a:spcAft>
                <a:spcPts val="0"/>
              </a:spcAft>
              <a:defRPr/>
            </a:pPr>
            <a:endParaRPr lang="en-US" sz="1600" dirty="0">
              <a:solidFill>
                <a:schemeClr val="bg1">
                  <a:lumMod val="65000"/>
                </a:schemeClr>
              </a:solidFill>
              <a:latin typeface="+mn-lt"/>
            </a:endParaRPr>
          </a:p>
          <a:p>
            <a:pPr marL="0" indent="0">
              <a:buNone/>
            </a:pPr>
            <a:r>
              <a:rPr lang="en-US" b="1" dirty="0"/>
              <a:t>Women in Front</a:t>
            </a:r>
          </a:p>
          <a:p>
            <a:pPr marL="0" indent="0">
              <a:buNone/>
            </a:pPr>
            <a:r>
              <a:rPr lang="en-US" sz="1600" dirty="0"/>
              <a:t>Joelle </a:t>
            </a:r>
            <a:r>
              <a:rPr lang="en-US" sz="1600" dirty="0" err="1"/>
              <a:t>Rizkallah</a:t>
            </a:r>
            <a:r>
              <a:rPr lang="en-US" sz="1600" dirty="0"/>
              <a:t> </a:t>
            </a:r>
          </a:p>
          <a:p>
            <a:pPr marL="0" indent="0">
              <a:buNone/>
            </a:pPr>
            <a:r>
              <a:rPr lang="en-US" sz="1600" dirty="0"/>
              <a:t>Nada </a:t>
            </a:r>
            <a:r>
              <a:rPr lang="en-US" sz="1600" dirty="0" err="1"/>
              <a:t>Anid</a:t>
            </a:r>
            <a:endParaRPr lang="en-US" sz="1600" dirty="0"/>
          </a:p>
          <a:p>
            <a:pPr marL="0" indent="0">
              <a:buNone/>
            </a:pPr>
            <a:endParaRPr lang="en-US" sz="1600" b="1" dirty="0"/>
          </a:p>
          <a:p>
            <a:pPr marL="0" indent="0">
              <a:buNone/>
            </a:pPr>
            <a:r>
              <a:rPr lang="en-US" b="1" dirty="0"/>
              <a:t>Arab Foundation for Freedom and Equality</a:t>
            </a:r>
          </a:p>
          <a:p>
            <a:pPr marL="0" indent="0">
              <a:buNone/>
            </a:pPr>
            <a:r>
              <a:rPr lang="en-US" sz="1600" dirty="0"/>
              <a:t>Georges </a:t>
            </a:r>
            <a:r>
              <a:rPr lang="en-US" sz="1600" dirty="0" err="1"/>
              <a:t>Azzi</a:t>
            </a:r>
            <a:endParaRPr lang="en-US" sz="1600" dirty="0"/>
          </a:p>
          <a:p>
            <a:pPr marL="0" indent="0">
              <a:buNone/>
            </a:pPr>
            <a:r>
              <a:rPr lang="en-US" sz="1600" dirty="0" err="1"/>
              <a:t>Nour</a:t>
            </a:r>
            <a:r>
              <a:rPr lang="en-US" sz="1600" dirty="0"/>
              <a:t> Nasr</a:t>
            </a:r>
          </a:p>
          <a:p>
            <a:pPr eaLnBrk="1" fontAlgn="auto" hangingPunct="1">
              <a:spcBef>
                <a:spcPts val="0"/>
              </a:spcBef>
              <a:spcAft>
                <a:spcPts val="0"/>
              </a:spcAft>
              <a:defRPr/>
            </a:pPr>
            <a:r>
              <a:rPr lang="en-US" sz="1600" dirty="0">
                <a:solidFill>
                  <a:schemeClr val="bg1">
                    <a:lumMod val="65000"/>
                  </a:schemeClr>
                </a:solidFill>
                <a:latin typeface="+mn-lt"/>
                <a:ea typeface="Open Sans" panose="020B0606030504020204" pitchFamily="34" charset="0"/>
                <a:cs typeface="Open Sans" panose="020B0606030504020204" pitchFamily="34" charset="0"/>
              </a:rPr>
              <a:t>.</a:t>
            </a:r>
          </a:p>
        </p:txBody>
      </p:sp>
      <p:pic>
        <p:nvPicPr>
          <p:cNvPr id="11" name="Picture 10" descr="d:\Users\CK\Downloads\image001 (1).jpg"/>
          <p:cNvPicPr/>
          <p:nvPr/>
        </p:nvPicPr>
        <p:blipFill rotWithShape="1">
          <a:blip r:embed="rId5" cstate="print">
            <a:extLst>
              <a:ext uri="{28A0092B-C50C-407E-A947-70E740481C1C}">
                <a14:useLocalDpi xmlns:a14="http://schemas.microsoft.com/office/drawing/2010/main" val="0"/>
              </a:ext>
            </a:extLst>
          </a:blip>
          <a:srcRect l="74850" t="17159" r="7784" b="54125"/>
          <a:stretch/>
        </p:blipFill>
        <p:spPr bwMode="auto">
          <a:xfrm>
            <a:off x="281257" y="734901"/>
            <a:ext cx="358235" cy="264066"/>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7362185" y="2635830"/>
            <a:ext cx="184731" cy="369332"/>
          </a:xfrm>
          <a:prstGeom prst="rect">
            <a:avLst/>
          </a:prstGeom>
        </p:spPr>
        <p:txBody>
          <a:bodyPr wrap="none">
            <a:spAutoFit/>
          </a:bodyPr>
          <a:lstStyle/>
          <a:p>
            <a:endParaRPr lang="en-US" dirty="0"/>
          </a:p>
        </p:txBody>
      </p:sp>
      <p:sp>
        <p:nvSpPr>
          <p:cNvPr id="3" name="Rectangle 2"/>
          <p:cNvSpPr/>
          <p:nvPr/>
        </p:nvSpPr>
        <p:spPr>
          <a:xfrm>
            <a:off x="-1" y="1813589"/>
            <a:ext cx="12192001" cy="648000"/>
          </a:xfrm>
          <a:prstGeom prst="rect">
            <a:avLst/>
          </a:prstGeom>
          <a:solidFill>
            <a:srgbClr val="A080BA"/>
          </a:solidFill>
          <a:ln>
            <a:solidFill>
              <a:srgbClr val="A08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5288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 y="657225"/>
            <a:ext cx="366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374650" y="477795"/>
            <a:ext cx="6699250" cy="5890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150" dirty="0">
                <a:solidFill>
                  <a:srgbClr val="F5C24C"/>
                </a:solidFill>
                <a:ea typeface="Open Sans Extrabold" panose="020B0906030804020204" pitchFamily="34" charset="0"/>
                <a:cs typeface="Open Sans Extrabold" panose="020B0906030804020204" pitchFamily="34" charset="0"/>
              </a:rPr>
              <a:t> </a:t>
            </a: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 Original Mandate</a:t>
            </a:r>
          </a:p>
        </p:txBody>
      </p:sp>
      <p:sp>
        <p:nvSpPr>
          <p:cNvPr id="13" name="TextBox 40"/>
          <p:cNvSpPr txBox="1"/>
          <p:nvPr/>
        </p:nvSpPr>
        <p:spPr>
          <a:xfrm>
            <a:off x="709613" y="1159879"/>
            <a:ext cx="10549790"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84CBC5"/>
                </a:solidFill>
                <a:ea typeface="Open Sans" panose="020B0606030504020204" pitchFamily="34" charset="0"/>
                <a:cs typeface="Open Sans" panose="020B0606030504020204" pitchFamily="34" charset="0"/>
              </a:rPr>
              <a:t>A two-year AUB-OSB </a:t>
            </a:r>
            <a:r>
              <a:rPr lang="en-US" sz="2000" b="1" i="1" dirty="0">
                <a:solidFill>
                  <a:srgbClr val="84CBC5"/>
                </a:solidFill>
                <a:ea typeface="Open Sans" panose="020B0606030504020204" pitchFamily="34" charset="0"/>
                <a:cs typeface="Open Sans" panose="020B0606030504020204" pitchFamily="34" charset="0"/>
              </a:rPr>
              <a:t>project</a:t>
            </a:r>
            <a:r>
              <a:rPr lang="en-US" sz="2000" i="1" dirty="0">
                <a:solidFill>
                  <a:schemeClr val="bg1">
                    <a:lumMod val="75000"/>
                  </a:schemeClr>
                </a:solidFill>
                <a:ea typeface="Open Sans" panose="020B0606030504020204" pitchFamily="34" charset="0"/>
                <a:cs typeface="Open Sans" panose="020B0606030504020204" pitchFamily="34" charset="0"/>
              </a:rPr>
              <a:t> </a:t>
            </a:r>
            <a:r>
              <a:rPr lang="en-US" sz="1600" i="1" dirty="0">
                <a:solidFill>
                  <a:srgbClr val="A080BA"/>
                </a:solidFill>
              </a:rPr>
              <a:t>funded through a federal assistance award from the U.S. Department of State . </a:t>
            </a:r>
            <a:endParaRPr lang="en-US" sz="1600" b="1" i="1" dirty="0">
              <a:solidFill>
                <a:schemeClr val="bg1">
                  <a:lumMod val="75000"/>
                </a:schemeClr>
              </a:solidFill>
              <a:ea typeface="Open Sans" panose="020B0606030504020204" pitchFamily="34" charset="0"/>
              <a:cs typeface="Open Sans" panose="020B0606030504020204" pitchFamily="34" charset="0"/>
            </a:endParaRPr>
          </a:p>
        </p:txBody>
      </p:sp>
      <p:graphicFrame>
        <p:nvGraphicFramePr>
          <p:cNvPr id="3" name="Diagram 2"/>
          <p:cNvGraphicFramePr/>
          <p:nvPr>
            <p:extLst>
              <p:ext uri="{D42A27DB-BD31-4B8C-83A1-F6EECF244321}">
                <p14:modId xmlns:p14="http://schemas.microsoft.com/office/powerpoint/2010/main" val="356399353"/>
              </p:ext>
            </p:extLst>
          </p:nvPr>
        </p:nvGraphicFramePr>
        <p:xfrm>
          <a:off x="0" y="2006296"/>
          <a:ext cx="12192000" cy="33520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a:spLocks noChangeArrowheads="1"/>
          </p:cNvSpPr>
          <p:nvPr/>
        </p:nvSpPr>
        <p:spPr bwMode="auto">
          <a:xfrm>
            <a:off x="2222205" y="2998080"/>
            <a:ext cx="2570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Phase 1: </a:t>
            </a:r>
          </a:p>
          <a:p>
            <a:pPr eaLnBrk="1" hangingPunct="1"/>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1" hangingPunct="1"/>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Data gathering and knowledge generation </a:t>
            </a:r>
          </a:p>
        </p:txBody>
      </p:sp>
      <p:sp>
        <p:nvSpPr>
          <p:cNvPr id="8" name="TextBox 7"/>
          <p:cNvSpPr txBox="1"/>
          <p:nvPr/>
        </p:nvSpPr>
        <p:spPr>
          <a:xfrm>
            <a:off x="-63793" y="5297820"/>
            <a:ext cx="6021279" cy="1815882"/>
          </a:xfrm>
          <a:prstGeom prst="rect">
            <a:avLst/>
          </a:prstGeom>
          <a:noFill/>
        </p:spPr>
        <p:txBody>
          <a:bodyPr wrap="square">
            <a:spAutoFit/>
          </a:bodyPr>
          <a:lstStyle/>
          <a:p>
            <a:pPr marL="336550" lvl="1" indent="-168275">
              <a:buFont typeface="Arial" panose="020B0604020202020204" pitchFamily="34" charset="0"/>
              <a:buChar char="•"/>
            </a:pPr>
            <a:r>
              <a:rPr lang="en-US" sz="2000" i="1" dirty="0"/>
              <a:t>Mapping what is being done</a:t>
            </a:r>
          </a:p>
          <a:p>
            <a:pPr marL="336550" lvl="1" indent="-168275">
              <a:buFont typeface="Arial" panose="020B0604020202020204" pitchFamily="34" charset="0"/>
              <a:buChar char="•"/>
            </a:pPr>
            <a:r>
              <a:rPr lang="en-US" sz="2000" i="1" dirty="0"/>
              <a:t>Building bridges between civil society, academia and between public, private, and legal sectors</a:t>
            </a:r>
          </a:p>
          <a:p>
            <a:pPr marL="336550" lvl="1" indent="-168275">
              <a:buFont typeface="Arial" panose="020B0604020202020204" pitchFamily="34" charset="0"/>
              <a:buChar char="•"/>
            </a:pPr>
            <a:r>
              <a:rPr lang="en-US" sz="2000" i="1" dirty="0"/>
              <a:t>Identifying gaps through conversations during private roundtables</a:t>
            </a:r>
          </a:p>
          <a:p>
            <a:pPr algn="just" eaLnBrk="1" fontAlgn="auto" hangingPunct="1">
              <a:spcBef>
                <a:spcPts val="0"/>
              </a:spcBef>
              <a:spcAft>
                <a:spcPts val="0"/>
              </a:spcAft>
              <a:defRPr/>
            </a:pPr>
            <a:endParaRPr lang="en-US" sz="12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descr="d:\Users\CK\Downloads\image001 (1).jpg"/>
          <p:cNvPicPr/>
          <p:nvPr/>
        </p:nvPicPr>
        <p:blipFill rotWithShape="1">
          <a:blip r:embed="rId10" cstate="print">
            <a:extLst>
              <a:ext uri="{28A0092B-C50C-407E-A947-70E740481C1C}">
                <a14:useLocalDpi xmlns:a14="http://schemas.microsoft.com/office/drawing/2010/main" val="0"/>
              </a:ext>
            </a:extLst>
          </a:blip>
          <a:srcRect l="74850" t="17159" r="7784" b="54125"/>
          <a:stretch/>
        </p:blipFill>
        <p:spPr bwMode="auto">
          <a:xfrm>
            <a:off x="281257" y="734901"/>
            <a:ext cx="358235" cy="264066"/>
          </a:xfrm>
          <a:prstGeom prst="rect">
            <a:avLst/>
          </a:prstGeom>
          <a:noFill/>
          <a:ln>
            <a:noFill/>
          </a:ln>
          <a:extLst>
            <a:ext uri="{53640926-AAD7-44D8-BBD7-CCE9431645EC}">
              <a14:shadowObscured xmlns:a14="http://schemas.microsoft.com/office/drawing/2010/main"/>
            </a:ext>
          </a:extLst>
        </p:spPr>
      </p:pic>
      <p:sp>
        <p:nvSpPr>
          <p:cNvPr id="17" name="TextBox 16"/>
          <p:cNvSpPr txBox="1">
            <a:spLocks noChangeArrowheads="1"/>
          </p:cNvSpPr>
          <p:nvPr/>
        </p:nvSpPr>
        <p:spPr bwMode="auto">
          <a:xfrm>
            <a:off x="8180923" y="2978924"/>
            <a:ext cx="274159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Phase 2: </a:t>
            </a:r>
          </a:p>
          <a:p>
            <a:pPr eaLnBrk="1" hangingPunct="1"/>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eaLnBrk="1" hangingPunct="1"/>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Creating interaction  opportunities and sharing</a:t>
            </a:r>
          </a:p>
        </p:txBody>
      </p:sp>
      <p:sp>
        <p:nvSpPr>
          <p:cNvPr id="7" name="Rectangle 6"/>
          <p:cNvSpPr/>
          <p:nvPr/>
        </p:nvSpPr>
        <p:spPr>
          <a:xfrm>
            <a:off x="6569391" y="5297820"/>
            <a:ext cx="6943058" cy="1938992"/>
          </a:xfrm>
          <a:prstGeom prst="rect">
            <a:avLst/>
          </a:prstGeom>
        </p:spPr>
        <p:txBody>
          <a:bodyPr wrap="square">
            <a:spAutoFit/>
          </a:bodyPr>
          <a:lstStyle/>
          <a:p>
            <a:pPr marL="336550" lvl="1" indent="-168275">
              <a:buFont typeface="Arial" panose="020B0604020202020204" pitchFamily="34" charset="0"/>
              <a:buChar char="•"/>
            </a:pPr>
            <a:r>
              <a:rPr lang="en-US" sz="2000" i="1" dirty="0"/>
              <a:t>Social Media campaigns </a:t>
            </a:r>
          </a:p>
          <a:p>
            <a:pPr marL="336550" lvl="1" indent="-168275">
              <a:buFont typeface="Arial" panose="020B0604020202020204" pitchFamily="34" charset="0"/>
              <a:buChar char="•"/>
            </a:pPr>
            <a:r>
              <a:rPr lang="en-US" sz="2000" i="1" dirty="0"/>
              <a:t>KIP communications and student </a:t>
            </a:r>
            <a:br>
              <a:rPr lang="en-US" sz="2000" i="1" dirty="0"/>
            </a:br>
            <a:r>
              <a:rPr lang="en-US" sz="2000" i="1" dirty="0"/>
              <a:t>outreach activities</a:t>
            </a:r>
          </a:p>
          <a:p>
            <a:pPr marL="336550" lvl="1" indent="-168275">
              <a:buFont typeface="Arial" panose="020B0604020202020204" pitchFamily="34" charset="0"/>
              <a:buChar char="•"/>
            </a:pPr>
            <a:r>
              <a:rPr lang="en-US" sz="2000" i="1" dirty="0"/>
              <a:t>KIP multidisciplinary conference </a:t>
            </a:r>
          </a:p>
          <a:p>
            <a:pPr marL="336550" lvl="1" indent="-168275">
              <a:buFont typeface="Arial" panose="020B0604020202020204" pitchFamily="34" charset="0"/>
              <a:buChar char="•"/>
            </a:pPr>
            <a:r>
              <a:rPr lang="en-US" sz="2000" i="1" dirty="0"/>
              <a:t>KIP Training Workshops</a:t>
            </a:r>
          </a:p>
          <a:p>
            <a:pPr marL="168275" lvl="1"/>
            <a:endParaRPr lang="en-US" sz="2000" i="1" dirty="0"/>
          </a:p>
        </p:txBody>
      </p:sp>
      <p:pic>
        <p:nvPicPr>
          <p:cNvPr id="18" name="Picture 17"/>
          <p:cNvPicPr>
            <a:picLocks noChangeAspect="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691862" y="3190927"/>
            <a:ext cx="940336" cy="9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12" cstate="print">
            <a:lum bright="70000" contrast="-70000"/>
            <a:extLst>
              <a:ext uri="{28A0092B-C50C-407E-A947-70E740481C1C}">
                <a14:useLocalDpi xmlns:a14="http://schemas.microsoft.com/office/drawing/2010/main" val="0"/>
              </a:ext>
            </a:extLst>
          </a:blip>
          <a:srcRect/>
          <a:stretch>
            <a:fillRect/>
          </a:stretch>
        </p:blipFill>
        <p:spPr bwMode="auto">
          <a:xfrm>
            <a:off x="709613" y="3013008"/>
            <a:ext cx="937744" cy="9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037286"/>
      </p:ext>
    </p:extLst>
  </p:cSld>
  <p:clrMapOvr>
    <a:masterClrMapping/>
  </p:clrMapOvr>
  <p:transition spd="slow">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9431-251D-49CE-A22E-A5D3A9AD9A20}"/>
              </a:ext>
            </a:extLst>
          </p:cNvPr>
          <p:cNvSpPr>
            <a:spLocks noGrp="1"/>
          </p:cNvSpPr>
          <p:nvPr>
            <p:ph type="title"/>
          </p:nvPr>
        </p:nvSpPr>
        <p:spPr/>
        <p:txBody>
          <a:bodyPr/>
          <a:lstStyle/>
          <a:p>
            <a:r>
              <a:rPr lang="en-US" sz="5400" dirty="0">
                <a:solidFill>
                  <a:srgbClr val="A080BA"/>
                </a:solidFill>
              </a:rPr>
              <a:t>Phase 1</a:t>
            </a:r>
          </a:p>
        </p:txBody>
      </p:sp>
      <p:sp>
        <p:nvSpPr>
          <p:cNvPr id="4" name="Content Placeholder 3">
            <a:extLst>
              <a:ext uri="{FF2B5EF4-FFF2-40B4-BE49-F238E27FC236}">
                <a16:creationId xmlns:a16="http://schemas.microsoft.com/office/drawing/2014/main" id="{34EE275C-DBA6-4CB8-90D1-2172509F66EF}"/>
              </a:ext>
            </a:extLst>
          </p:cNvPr>
          <p:cNvSpPr>
            <a:spLocks noGrp="1"/>
          </p:cNvSpPr>
          <p:nvPr>
            <p:ph idx="1"/>
          </p:nvPr>
        </p:nvSpPr>
        <p:spPr>
          <a:xfrm>
            <a:off x="838200" y="1825625"/>
            <a:ext cx="10515600" cy="883708"/>
          </a:xfrm>
          <a:prstGeom prst="rect">
            <a:avLst/>
          </a:prstGeom>
          <a:solidFill>
            <a:srgbClr val="A080BA"/>
          </a:solidFill>
          <a:ln>
            <a:solidFill>
              <a:srgbClr val="A08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Understanding and exploring </a:t>
            </a:r>
          </a:p>
        </p:txBody>
      </p:sp>
    </p:spTree>
    <p:extLst>
      <p:ext uri="{BB962C8B-B14F-4D97-AF65-F5344CB8AC3E}">
        <p14:creationId xmlns:p14="http://schemas.microsoft.com/office/powerpoint/2010/main" val="39496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657225"/>
            <a:ext cx="366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356341" y="352673"/>
            <a:ext cx="6699250" cy="5762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150" dirty="0">
                <a:solidFill>
                  <a:srgbClr val="F5C24C"/>
                </a:solidFill>
                <a:ea typeface="Open Sans Extrabold" panose="020B0906030804020204" pitchFamily="34" charset="0"/>
                <a:cs typeface="Open Sans Extrabold" panose="020B0906030804020204" pitchFamily="34" charset="0"/>
              </a:rPr>
              <a:t> </a:t>
            </a: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 Phase 1 activities </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2166" t="-1" b="48524"/>
          <a:stretch/>
        </p:blipFill>
        <p:spPr bwMode="auto">
          <a:xfrm>
            <a:off x="4631134" y="-270768"/>
            <a:ext cx="7633892" cy="377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073378" y="1948755"/>
            <a:ext cx="17518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b="1" dirty="0">
                <a:solidFill>
                  <a:schemeClr val="bg1"/>
                </a:solidFill>
                <a:latin typeface="+mn-lt"/>
                <a:ea typeface="Open Sans" panose="020B0606030504020204" pitchFamily="34" charset="0"/>
                <a:cs typeface="Open Sans" panose="020B0606030504020204" pitchFamily="34" charset="0"/>
              </a:rPr>
              <a:t>15 Funded Studies</a:t>
            </a:r>
            <a:endParaRPr lang="en-US" sz="2200" dirty="0">
              <a:latin typeface="+mn-lt"/>
            </a:endParaRPr>
          </a:p>
        </p:txBody>
      </p:sp>
      <p:sp>
        <p:nvSpPr>
          <p:cNvPr id="4" name="TextBox 3"/>
          <p:cNvSpPr txBox="1">
            <a:spLocks noChangeArrowheads="1"/>
          </p:cNvSpPr>
          <p:nvPr/>
        </p:nvSpPr>
        <p:spPr bwMode="auto">
          <a:xfrm>
            <a:off x="10553700" y="2476500"/>
            <a:ext cx="869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sz="5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1" name="Picture 20" descr="d:\Users\CK\Downloads\image001 (1).jpg"/>
          <p:cNvPicPr/>
          <p:nvPr/>
        </p:nvPicPr>
        <p:blipFill rotWithShape="1">
          <a:blip r:embed="rId5" cstate="print">
            <a:extLst>
              <a:ext uri="{28A0092B-C50C-407E-A947-70E740481C1C}">
                <a14:useLocalDpi xmlns:a14="http://schemas.microsoft.com/office/drawing/2010/main" val="0"/>
              </a:ext>
            </a:extLst>
          </a:blip>
          <a:srcRect l="74850" t="17159" r="7784" b="54125"/>
          <a:stretch/>
        </p:blipFill>
        <p:spPr bwMode="auto">
          <a:xfrm>
            <a:off x="129808" y="697309"/>
            <a:ext cx="453065" cy="288132"/>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8605838" y="1948755"/>
            <a:ext cx="3395662" cy="1477328"/>
          </a:xfrm>
          <a:prstGeom prst="rect">
            <a:avLst/>
          </a:prstGeom>
        </p:spPr>
        <p:txBody>
          <a:bodyPr wrap="square">
            <a:spAutoFit/>
          </a:bodyPr>
          <a:lstStyle/>
          <a:p>
            <a:pPr lvl="1"/>
            <a:r>
              <a:rPr lang="en-US" b="1" dirty="0">
                <a:solidFill>
                  <a:schemeClr val="bg1"/>
                </a:solidFill>
                <a:latin typeface="+mn-lt"/>
                <a:ea typeface="Open Sans" panose="020B0606030504020204" pitchFamily="34" charset="0"/>
                <a:cs typeface="Open Sans" panose="020B0606030504020204" pitchFamily="34" charset="0"/>
              </a:rPr>
              <a:t>Education </a:t>
            </a:r>
          </a:p>
          <a:p>
            <a:pPr lvl="1"/>
            <a:r>
              <a:rPr lang="en-US" b="1" dirty="0">
                <a:solidFill>
                  <a:schemeClr val="bg1"/>
                </a:solidFill>
                <a:latin typeface="+mn-lt"/>
                <a:ea typeface="Open Sans" panose="020B0606030504020204" pitchFamily="34" charset="0"/>
                <a:cs typeface="Open Sans" panose="020B0606030504020204" pitchFamily="34" charset="0"/>
              </a:rPr>
              <a:t>Economic Empowerment </a:t>
            </a:r>
          </a:p>
          <a:p>
            <a:pPr lvl="1"/>
            <a:r>
              <a:rPr lang="en-US" b="1" dirty="0">
                <a:solidFill>
                  <a:schemeClr val="bg1"/>
                </a:solidFill>
                <a:latin typeface="+mn-lt"/>
                <a:ea typeface="Open Sans" panose="020B0606030504020204" pitchFamily="34" charset="0"/>
                <a:cs typeface="Open Sans" panose="020B0606030504020204" pitchFamily="34" charset="0"/>
              </a:rPr>
              <a:t>Health &amp; Well-being</a:t>
            </a:r>
          </a:p>
          <a:p>
            <a:pPr lvl="1"/>
            <a:r>
              <a:rPr lang="en-US" b="1" dirty="0">
                <a:solidFill>
                  <a:schemeClr val="bg1"/>
                </a:solidFill>
                <a:latin typeface="+mn-lt"/>
                <a:ea typeface="Open Sans" panose="020B0606030504020204" pitchFamily="34" charset="0"/>
                <a:cs typeface="Open Sans" panose="020B0606030504020204" pitchFamily="34" charset="0"/>
              </a:rPr>
              <a:t>Politics</a:t>
            </a:r>
          </a:p>
          <a:p>
            <a:pPr lvl="1"/>
            <a:r>
              <a:rPr lang="en-US" b="1" dirty="0">
                <a:solidFill>
                  <a:schemeClr val="bg1"/>
                </a:solidFill>
                <a:latin typeface="+mn-lt"/>
                <a:ea typeface="Open Sans" panose="020B0606030504020204" pitchFamily="34" charset="0"/>
                <a:cs typeface="Open Sans" panose="020B0606030504020204" pitchFamily="34" charset="0"/>
              </a:rPr>
              <a:t>Legal &amp;Civil Rights </a:t>
            </a:r>
          </a:p>
        </p:txBody>
      </p:sp>
      <p:sp>
        <p:nvSpPr>
          <p:cNvPr id="22" name="TextBox 21"/>
          <p:cNvSpPr txBox="1">
            <a:spLocks noChangeArrowheads="1"/>
          </p:cNvSpPr>
          <p:nvPr/>
        </p:nvSpPr>
        <p:spPr bwMode="auto">
          <a:xfrm>
            <a:off x="5458222" y="256084"/>
            <a:ext cx="17518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b="1" dirty="0">
                <a:solidFill>
                  <a:schemeClr val="bg1"/>
                </a:solidFill>
                <a:latin typeface="+mn-lt"/>
                <a:ea typeface="Open Sans" panose="020B0606030504020204" pitchFamily="34" charset="0"/>
                <a:cs typeface="Open Sans" panose="020B0606030504020204" pitchFamily="34" charset="0"/>
              </a:rPr>
              <a:t>5 Private </a:t>
            </a:r>
          </a:p>
          <a:p>
            <a:pPr eaLnBrk="1" hangingPunct="1"/>
            <a:r>
              <a:rPr lang="en-US" sz="2200" b="1" dirty="0">
                <a:solidFill>
                  <a:schemeClr val="bg1"/>
                </a:solidFill>
                <a:latin typeface="+mn-lt"/>
                <a:ea typeface="Open Sans" panose="020B0606030504020204" pitchFamily="34" charset="0"/>
                <a:cs typeface="Open Sans" panose="020B0606030504020204" pitchFamily="34" charset="0"/>
              </a:rPr>
              <a:t>Roundtables</a:t>
            </a:r>
            <a:endParaRPr lang="en-US" sz="2200" dirty="0">
              <a:latin typeface="+mn-lt"/>
            </a:endParaRPr>
          </a:p>
        </p:txBody>
      </p:sp>
      <p:sp>
        <p:nvSpPr>
          <p:cNvPr id="24" name="TextBox 23"/>
          <p:cNvSpPr txBox="1">
            <a:spLocks noChangeArrowheads="1"/>
          </p:cNvSpPr>
          <p:nvPr/>
        </p:nvSpPr>
        <p:spPr bwMode="auto">
          <a:xfrm>
            <a:off x="2848372" y="1563548"/>
            <a:ext cx="20093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b="1" dirty="0">
                <a:solidFill>
                  <a:schemeClr val="bg1"/>
                </a:solidFill>
                <a:latin typeface="+mn-lt"/>
                <a:ea typeface="Open Sans" panose="020B0606030504020204" pitchFamily="34" charset="0"/>
                <a:cs typeface="Open Sans" panose="020B0606030504020204" pitchFamily="34" charset="0"/>
              </a:rPr>
              <a:t>Feminist Reading Circles</a:t>
            </a:r>
            <a:endParaRPr lang="en-US" sz="2200" dirty="0">
              <a:latin typeface="+mn-lt"/>
            </a:endParaRPr>
          </a:p>
        </p:txBody>
      </p:sp>
      <p:sp>
        <p:nvSpPr>
          <p:cNvPr id="11" name="Rectangle 10"/>
          <p:cNvSpPr/>
          <p:nvPr/>
        </p:nvSpPr>
        <p:spPr>
          <a:xfrm>
            <a:off x="6377384" y="3400425"/>
            <a:ext cx="2895600" cy="1200329"/>
          </a:xfrm>
          <a:prstGeom prst="rect">
            <a:avLst/>
          </a:prstGeom>
        </p:spPr>
        <p:txBody>
          <a:bodyPr wrap="square">
            <a:spAutoFit/>
          </a:bodyPr>
          <a:lstStyle/>
          <a:p>
            <a:r>
              <a:rPr lang="en-US" dirty="0">
                <a:solidFill>
                  <a:schemeClr val="bg1"/>
                </a:solidFill>
              </a:rPr>
              <a:t>-Women in science </a:t>
            </a:r>
          </a:p>
          <a:p>
            <a:r>
              <a:rPr lang="en-US" dirty="0">
                <a:solidFill>
                  <a:schemeClr val="bg1"/>
                </a:solidFill>
              </a:rPr>
              <a:t>-Feminist epistemology </a:t>
            </a:r>
          </a:p>
          <a:p>
            <a:r>
              <a:rPr lang="en-US" dirty="0">
                <a:solidFill>
                  <a:schemeClr val="bg1"/>
                </a:solidFill>
              </a:rPr>
              <a:t>-Women and economic empowerment </a:t>
            </a:r>
          </a:p>
        </p:txBody>
      </p:sp>
      <p:sp>
        <p:nvSpPr>
          <p:cNvPr id="26" name="TextBox 25"/>
          <p:cNvSpPr txBox="1">
            <a:spLocks noChangeArrowheads="1"/>
          </p:cNvSpPr>
          <p:nvPr/>
        </p:nvSpPr>
        <p:spPr bwMode="auto">
          <a:xfrm>
            <a:off x="3241675" y="3154204"/>
            <a:ext cx="24193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r>
              <a:rPr lang="en-US" sz="2200" b="1" dirty="0">
                <a:solidFill>
                  <a:schemeClr val="bg1"/>
                </a:solidFill>
                <a:latin typeface="+mn-lt"/>
                <a:ea typeface="Open Sans" panose="020B0606030504020204" pitchFamily="34" charset="0"/>
                <a:cs typeface="Open Sans" panose="020B0606030504020204" pitchFamily="34" charset="0"/>
              </a:rPr>
              <a:t>“Let’s Talk” Interview series</a:t>
            </a:r>
          </a:p>
          <a:p>
            <a:pPr marL="342900" indent="-342900" eaLnBrk="1" hangingPunct="1"/>
            <a:r>
              <a:rPr lang="en-US" sz="2200" b="1" dirty="0">
                <a:solidFill>
                  <a:schemeClr val="bg1"/>
                </a:solidFill>
                <a:latin typeface="+mn-lt"/>
              </a:rPr>
              <a:t>“Why Talk” quote series</a:t>
            </a:r>
            <a:endParaRPr lang="en-US" sz="2200" dirty="0">
              <a:latin typeface="+mn-lt"/>
            </a:endParaRPr>
          </a:p>
        </p:txBody>
      </p:sp>
      <p:sp>
        <p:nvSpPr>
          <p:cNvPr id="27" name="Rectangle 26"/>
          <p:cNvSpPr/>
          <p:nvPr/>
        </p:nvSpPr>
        <p:spPr>
          <a:xfrm>
            <a:off x="7064375" y="5907722"/>
            <a:ext cx="2574925" cy="646331"/>
          </a:xfrm>
          <a:prstGeom prst="rect">
            <a:avLst/>
          </a:prstGeom>
        </p:spPr>
        <p:txBody>
          <a:bodyPr wrap="square">
            <a:spAutoFit/>
          </a:bodyPr>
          <a:lstStyle/>
          <a:p>
            <a:r>
              <a:rPr lang="en-US" dirty="0">
                <a:solidFill>
                  <a:schemeClr val="bg1"/>
                </a:solidFill>
              </a:rPr>
              <a:t>Shed light on reasons why its important </a:t>
            </a:r>
          </a:p>
        </p:txBody>
      </p:sp>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6868" t="42714" r="2467" b="4391"/>
          <a:stretch/>
        </p:blipFill>
        <p:spPr>
          <a:xfrm>
            <a:off x="8992250" y="1"/>
            <a:ext cx="3009250" cy="1828506"/>
          </a:xfrm>
          <a:prstGeom prst="rect">
            <a:avLst/>
          </a:prstGeom>
        </p:spPr>
      </p:pic>
      <p:sp>
        <p:nvSpPr>
          <p:cNvPr id="5" name="Rectangle 4">
            <a:extLst>
              <a:ext uri="{FF2B5EF4-FFF2-40B4-BE49-F238E27FC236}">
                <a16:creationId xmlns:a16="http://schemas.microsoft.com/office/drawing/2014/main" id="{5596EBEF-1373-407A-B250-765D7A2BF062}"/>
              </a:ext>
            </a:extLst>
          </p:cNvPr>
          <p:cNvSpPr/>
          <p:nvPr/>
        </p:nvSpPr>
        <p:spPr>
          <a:xfrm>
            <a:off x="4391169" y="1736833"/>
            <a:ext cx="4096400" cy="3116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F6621E2-05B5-4842-B9A8-0D9A1300AB4D}"/>
              </a:ext>
            </a:extLst>
          </p:cNvPr>
          <p:cNvSpPr/>
          <p:nvPr/>
        </p:nvSpPr>
        <p:spPr>
          <a:xfrm>
            <a:off x="4064000" y="1548883"/>
            <a:ext cx="3761184" cy="802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6548B0-C973-4C5B-A359-C52800BB57CA}"/>
              </a:ext>
            </a:extLst>
          </p:cNvPr>
          <p:cNvSpPr/>
          <p:nvPr/>
        </p:nvSpPr>
        <p:spPr>
          <a:xfrm>
            <a:off x="3473163" y="1257300"/>
            <a:ext cx="1985059" cy="402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4969C7-7777-4B39-AB1C-CFD9593D9130}"/>
              </a:ext>
            </a:extLst>
          </p:cNvPr>
          <p:cNvSpPr/>
          <p:nvPr/>
        </p:nvSpPr>
        <p:spPr>
          <a:xfrm>
            <a:off x="7484533" y="2967602"/>
            <a:ext cx="1507717" cy="11737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05419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02182"/>
            <a:ext cx="12192000" cy="696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 y="657225"/>
            <a:ext cx="366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356341" y="202408"/>
            <a:ext cx="8482859" cy="5762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    Emergent  themes </a:t>
            </a:r>
          </a:p>
        </p:txBody>
      </p:sp>
      <p:pic>
        <p:nvPicPr>
          <p:cNvPr id="21" name="Picture 20" descr="d:\Users\CK\Downloads\image001 (1).jpg"/>
          <p:cNvPicPr/>
          <p:nvPr/>
        </p:nvPicPr>
        <p:blipFill rotWithShape="1">
          <a:blip r:embed="rId5" cstate="print">
            <a:extLst>
              <a:ext uri="{28A0092B-C50C-407E-A947-70E740481C1C}">
                <a14:useLocalDpi xmlns:a14="http://schemas.microsoft.com/office/drawing/2010/main" val="0"/>
              </a:ext>
            </a:extLst>
          </a:blip>
          <a:srcRect l="74850" t="17159" r="7784" b="54125"/>
          <a:stretch/>
        </p:blipFill>
        <p:spPr bwMode="auto">
          <a:xfrm>
            <a:off x="59749" y="403011"/>
            <a:ext cx="566301" cy="622514"/>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000" y="847744"/>
            <a:ext cx="6148640" cy="6012000"/>
          </a:xfrm>
          <a:prstGeom prst="rect">
            <a:avLst/>
          </a:prstGeom>
        </p:spPr>
      </p:pic>
    </p:spTree>
    <p:extLst>
      <p:ext uri="{BB962C8B-B14F-4D97-AF65-F5344CB8AC3E}">
        <p14:creationId xmlns:p14="http://schemas.microsoft.com/office/powerpoint/2010/main" val="226631571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85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 y="657225"/>
            <a:ext cx="366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356341" y="352673"/>
            <a:ext cx="6699250" cy="5762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150" dirty="0">
                <a:solidFill>
                  <a:srgbClr val="F5C24C"/>
                </a:solidFill>
                <a:ea typeface="Open Sans Extrabold" panose="020B0906030804020204" pitchFamily="34" charset="0"/>
                <a:cs typeface="Open Sans Extrabold" panose="020B0906030804020204" pitchFamily="34" charset="0"/>
              </a:rPr>
              <a:t> </a:t>
            </a: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 Phase 1 activities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1238" y="-270768"/>
            <a:ext cx="11253788" cy="733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073378" y="1948755"/>
            <a:ext cx="17518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b="1" dirty="0">
                <a:solidFill>
                  <a:schemeClr val="bg1"/>
                </a:solidFill>
                <a:latin typeface="+mn-lt"/>
                <a:ea typeface="Open Sans" panose="020B0606030504020204" pitchFamily="34" charset="0"/>
                <a:cs typeface="Open Sans" panose="020B0606030504020204" pitchFamily="34" charset="0"/>
              </a:rPr>
              <a:t>15 Funded Studies</a:t>
            </a:r>
            <a:endParaRPr lang="en-US" sz="2200" dirty="0">
              <a:latin typeface="+mn-lt"/>
            </a:endParaRPr>
          </a:p>
        </p:txBody>
      </p:sp>
      <p:sp>
        <p:nvSpPr>
          <p:cNvPr id="4" name="TextBox 3"/>
          <p:cNvSpPr txBox="1">
            <a:spLocks noChangeArrowheads="1"/>
          </p:cNvSpPr>
          <p:nvPr/>
        </p:nvSpPr>
        <p:spPr bwMode="auto">
          <a:xfrm>
            <a:off x="10553700" y="2476500"/>
            <a:ext cx="869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sz="5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1" name="Picture 20" descr="d:\Users\CK\Downloads\image001 (1).jpg"/>
          <p:cNvPicPr/>
          <p:nvPr/>
        </p:nvPicPr>
        <p:blipFill rotWithShape="1">
          <a:blip r:embed="rId6" cstate="print">
            <a:extLst>
              <a:ext uri="{28A0092B-C50C-407E-A947-70E740481C1C}">
                <a14:useLocalDpi xmlns:a14="http://schemas.microsoft.com/office/drawing/2010/main" val="0"/>
              </a:ext>
            </a:extLst>
          </a:blip>
          <a:srcRect l="74850" t="17159" r="7784" b="54125"/>
          <a:stretch/>
        </p:blipFill>
        <p:spPr bwMode="auto">
          <a:xfrm>
            <a:off x="129808" y="697309"/>
            <a:ext cx="453065" cy="288132"/>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8605838" y="1948755"/>
            <a:ext cx="3395662" cy="1477328"/>
          </a:xfrm>
          <a:prstGeom prst="rect">
            <a:avLst/>
          </a:prstGeom>
        </p:spPr>
        <p:txBody>
          <a:bodyPr wrap="square">
            <a:spAutoFit/>
          </a:bodyPr>
          <a:lstStyle/>
          <a:p>
            <a:pPr lvl="1"/>
            <a:r>
              <a:rPr lang="en-US" b="1" dirty="0">
                <a:solidFill>
                  <a:schemeClr val="bg1"/>
                </a:solidFill>
                <a:latin typeface="+mn-lt"/>
                <a:ea typeface="Open Sans" panose="020B0606030504020204" pitchFamily="34" charset="0"/>
                <a:cs typeface="Open Sans" panose="020B0606030504020204" pitchFamily="34" charset="0"/>
              </a:rPr>
              <a:t>Education </a:t>
            </a:r>
          </a:p>
          <a:p>
            <a:pPr lvl="1"/>
            <a:r>
              <a:rPr lang="en-US" b="1" dirty="0">
                <a:solidFill>
                  <a:schemeClr val="bg1"/>
                </a:solidFill>
                <a:latin typeface="+mn-lt"/>
                <a:ea typeface="Open Sans" panose="020B0606030504020204" pitchFamily="34" charset="0"/>
                <a:cs typeface="Open Sans" panose="020B0606030504020204" pitchFamily="34" charset="0"/>
              </a:rPr>
              <a:t>Economic Empowerment </a:t>
            </a:r>
          </a:p>
          <a:p>
            <a:pPr lvl="1"/>
            <a:r>
              <a:rPr lang="en-US" b="1" dirty="0">
                <a:solidFill>
                  <a:schemeClr val="bg1"/>
                </a:solidFill>
                <a:latin typeface="+mn-lt"/>
                <a:ea typeface="Open Sans" panose="020B0606030504020204" pitchFamily="34" charset="0"/>
                <a:cs typeface="Open Sans" panose="020B0606030504020204" pitchFamily="34" charset="0"/>
              </a:rPr>
              <a:t>Health &amp; Well-being</a:t>
            </a:r>
          </a:p>
          <a:p>
            <a:pPr lvl="1"/>
            <a:r>
              <a:rPr lang="en-US" b="1" dirty="0">
                <a:solidFill>
                  <a:schemeClr val="bg1"/>
                </a:solidFill>
                <a:latin typeface="+mn-lt"/>
                <a:ea typeface="Open Sans" panose="020B0606030504020204" pitchFamily="34" charset="0"/>
                <a:cs typeface="Open Sans" panose="020B0606030504020204" pitchFamily="34" charset="0"/>
              </a:rPr>
              <a:t>Politics</a:t>
            </a:r>
          </a:p>
          <a:p>
            <a:pPr lvl="1"/>
            <a:r>
              <a:rPr lang="en-US" b="1" dirty="0">
                <a:solidFill>
                  <a:schemeClr val="bg1"/>
                </a:solidFill>
                <a:latin typeface="+mn-lt"/>
                <a:ea typeface="Open Sans" panose="020B0606030504020204" pitchFamily="34" charset="0"/>
                <a:cs typeface="Open Sans" panose="020B0606030504020204" pitchFamily="34" charset="0"/>
              </a:rPr>
              <a:t>Legal &amp;Civil Rights </a:t>
            </a:r>
          </a:p>
        </p:txBody>
      </p:sp>
      <p:sp>
        <p:nvSpPr>
          <p:cNvPr id="22" name="TextBox 21"/>
          <p:cNvSpPr txBox="1">
            <a:spLocks noChangeArrowheads="1"/>
          </p:cNvSpPr>
          <p:nvPr/>
        </p:nvSpPr>
        <p:spPr bwMode="auto">
          <a:xfrm>
            <a:off x="5458222" y="256084"/>
            <a:ext cx="17518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b="1" dirty="0">
                <a:solidFill>
                  <a:schemeClr val="bg1"/>
                </a:solidFill>
                <a:latin typeface="+mn-lt"/>
                <a:ea typeface="Open Sans" panose="020B0606030504020204" pitchFamily="34" charset="0"/>
                <a:cs typeface="Open Sans" panose="020B0606030504020204" pitchFamily="34" charset="0"/>
              </a:rPr>
              <a:t>5 Private </a:t>
            </a:r>
          </a:p>
          <a:p>
            <a:pPr eaLnBrk="1" hangingPunct="1"/>
            <a:r>
              <a:rPr lang="en-US" sz="2200" b="1" dirty="0">
                <a:solidFill>
                  <a:schemeClr val="bg1"/>
                </a:solidFill>
                <a:latin typeface="+mn-lt"/>
                <a:ea typeface="Open Sans" panose="020B0606030504020204" pitchFamily="34" charset="0"/>
                <a:cs typeface="Open Sans" panose="020B0606030504020204" pitchFamily="34" charset="0"/>
              </a:rPr>
              <a:t>Roundtables</a:t>
            </a:r>
            <a:endParaRPr lang="en-US" sz="2200" dirty="0">
              <a:latin typeface="+mn-lt"/>
            </a:endParaRPr>
          </a:p>
        </p:txBody>
      </p:sp>
      <p:sp>
        <p:nvSpPr>
          <p:cNvPr id="23" name="Rectangle 22"/>
          <p:cNvSpPr/>
          <p:nvPr/>
        </p:nvSpPr>
        <p:spPr>
          <a:xfrm>
            <a:off x="9290844" y="4090132"/>
            <a:ext cx="3395662" cy="646331"/>
          </a:xfrm>
          <a:prstGeom prst="rect">
            <a:avLst/>
          </a:prstGeom>
        </p:spPr>
        <p:txBody>
          <a:bodyPr wrap="square">
            <a:spAutoFit/>
          </a:bodyPr>
          <a:lstStyle/>
          <a:p>
            <a:pPr lvl="1"/>
            <a:r>
              <a:rPr lang="en-US" b="1" dirty="0">
                <a:solidFill>
                  <a:schemeClr val="bg1"/>
                </a:solidFill>
                <a:latin typeface="+mn-lt"/>
                <a:ea typeface="Open Sans" panose="020B0606030504020204" pitchFamily="34" charset="0"/>
                <a:cs typeface="Open Sans" panose="020B0606030504020204" pitchFamily="34" charset="0"/>
              </a:rPr>
              <a:t>9 Documentation</a:t>
            </a:r>
          </a:p>
          <a:p>
            <a:pPr lvl="1"/>
            <a:r>
              <a:rPr lang="en-US" b="1" dirty="0">
                <a:solidFill>
                  <a:schemeClr val="bg1"/>
                </a:solidFill>
                <a:latin typeface="+mn-lt"/>
                <a:ea typeface="Open Sans" panose="020B0606030504020204" pitchFamily="34" charset="0"/>
                <a:cs typeface="Open Sans" panose="020B0606030504020204" pitchFamily="34" charset="0"/>
              </a:rPr>
              <a:t>6 Research</a:t>
            </a:r>
          </a:p>
        </p:txBody>
      </p:sp>
      <p:sp>
        <p:nvSpPr>
          <p:cNvPr id="24" name="TextBox 23"/>
          <p:cNvSpPr txBox="1">
            <a:spLocks noChangeArrowheads="1"/>
          </p:cNvSpPr>
          <p:nvPr/>
        </p:nvSpPr>
        <p:spPr bwMode="auto">
          <a:xfrm>
            <a:off x="2848372" y="1563548"/>
            <a:ext cx="20093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b="1" dirty="0">
                <a:solidFill>
                  <a:schemeClr val="bg1"/>
                </a:solidFill>
                <a:latin typeface="+mn-lt"/>
                <a:ea typeface="Open Sans" panose="020B0606030504020204" pitchFamily="34" charset="0"/>
                <a:cs typeface="Open Sans" panose="020B0606030504020204" pitchFamily="34" charset="0"/>
              </a:rPr>
              <a:t>Feminist Reading Circles</a:t>
            </a:r>
            <a:endParaRPr lang="en-US" sz="2200" dirty="0">
              <a:latin typeface="+mn-lt"/>
            </a:endParaRPr>
          </a:p>
        </p:txBody>
      </p:sp>
      <p:sp>
        <p:nvSpPr>
          <p:cNvPr id="11" name="Rectangle 10"/>
          <p:cNvSpPr/>
          <p:nvPr/>
        </p:nvSpPr>
        <p:spPr>
          <a:xfrm>
            <a:off x="6377384" y="3400425"/>
            <a:ext cx="2895600" cy="1200329"/>
          </a:xfrm>
          <a:prstGeom prst="rect">
            <a:avLst/>
          </a:prstGeom>
        </p:spPr>
        <p:txBody>
          <a:bodyPr wrap="square">
            <a:spAutoFit/>
          </a:bodyPr>
          <a:lstStyle/>
          <a:p>
            <a:r>
              <a:rPr lang="en-US" dirty="0">
                <a:solidFill>
                  <a:schemeClr val="bg1"/>
                </a:solidFill>
              </a:rPr>
              <a:t>-Women in science </a:t>
            </a:r>
          </a:p>
          <a:p>
            <a:r>
              <a:rPr lang="en-US" dirty="0">
                <a:solidFill>
                  <a:schemeClr val="bg1"/>
                </a:solidFill>
              </a:rPr>
              <a:t>-Feminist epistemology </a:t>
            </a:r>
          </a:p>
          <a:p>
            <a:r>
              <a:rPr lang="en-US" dirty="0">
                <a:solidFill>
                  <a:schemeClr val="bg1"/>
                </a:solidFill>
              </a:rPr>
              <a:t>-Women and economic empowerment </a:t>
            </a:r>
          </a:p>
        </p:txBody>
      </p:sp>
      <p:sp>
        <p:nvSpPr>
          <p:cNvPr id="26" name="TextBox 25"/>
          <p:cNvSpPr txBox="1">
            <a:spLocks noChangeArrowheads="1"/>
          </p:cNvSpPr>
          <p:nvPr/>
        </p:nvSpPr>
        <p:spPr bwMode="auto">
          <a:xfrm>
            <a:off x="3241675" y="3154204"/>
            <a:ext cx="24193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r>
              <a:rPr lang="en-US" sz="2200" b="1" dirty="0">
                <a:solidFill>
                  <a:schemeClr val="bg1"/>
                </a:solidFill>
                <a:latin typeface="+mn-lt"/>
                <a:ea typeface="Open Sans" panose="020B0606030504020204" pitchFamily="34" charset="0"/>
                <a:cs typeface="Open Sans" panose="020B0606030504020204" pitchFamily="34" charset="0"/>
              </a:rPr>
              <a:t>“Let’s Talk” Interview series</a:t>
            </a:r>
          </a:p>
          <a:p>
            <a:pPr marL="342900" indent="-342900" eaLnBrk="1" hangingPunct="1"/>
            <a:r>
              <a:rPr lang="en-US" sz="2200" b="1" dirty="0">
                <a:solidFill>
                  <a:schemeClr val="bg1"/>
                </a:solidFill>
                <a:latin typeface="+mn-lt"/>
              </a:rPr>
              <a:t>“Why Talk” quote series</a:t>
            </a:r>
            <a:endParaRPr lang="en-US" sz="2200" dirty="0">
              <a:latin typeface="+mn-lt"/>
            </a:endParaRPr>
          </a:p>
        </p:txBody>
      </p:sp>
      <p:sp>
        <p:nvSpPr>
          <p:cNvPr id="25" name="Rectangle 24"/>
          <p:cNvSpPr/>
          <p:nvPr/>
        </p:nvSpPr>
        <p:spPr>
          <a:xfrm>
            <a:off x="7064375" y="5408652"/>
            <a:ext cx="2196179" cy="369332"/>
          </a:xfrm>
          <a:prstGeom prst="rect">
            <a:avLst/>
          </a:prstGeom>
        </p:spPr>
        <p:txBody>
          <a:bodyPr wrap="none">
            <a:spAutoFit/>
          </a:bodyPr>
          <a:lstStyle/>
          <a:p>
            <a:r>
              <a:rPr lang="en-US" dirty="0">
                <a:solidFill>
                  <a:schemeClr val="bg1"/>
                </a:solidFill>
              </a:rPr>
              <a:t>Encouraging dialogue</a:t>
            </a:r>
          </a:p>
        </p:txBody>
      </p:sp>
      <p:sp>
        <p:nvSpPr>
          <p:cNvPr id="27" name="Rectangle 26"/>
          <p:cNvSpPr/>
          <p:nvPr/>
        </p:nvSpPr>
        <p:spPr>
          <a:xfrm>
            <a:off x="7064375" y="5907722"/>
            <a:ext cx="2574925" cy="646331"/>
          </a:xfrm>
          <a:prstGeom prst="rect">
            <a:avLst/>
          </a:prstGeom>
        </p:spPr>
        <p:txBody>
          <a:bodyPr wrap="square">
            <a:spAutoFit/>
          </a:bodyPr>
          <a:lstStyle/>
          <a:p>
            <a:r>
              <a:rPr lang="en-US" dirty="0">
                <a:solidFill>
                  <a:schemeClr val="bg1"/>
                </a:solidFill>
              </a:rPr>
              <a:t>Shed light on reasons why its important </a:t>
            </a:r>
          </a:p>
        </p:txBody>
      </p:sp>
      <p:pic>
        <p:nvPicPr>
          <p:cNvPr id="7170" name="Picture 2" descr="img_66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03" y="1257300"/>
            <a:ext cx="1352219" cy="11424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g_648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91" y="2585855"/>
            <a:ext cx="1385722" cy="144934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g_652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4142641"/>
            <a:ext cx="1458913" cy="145067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g_676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 y="5856386"/>
            <a:ext cx="1583422" cy="100161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g_676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77653" y="5856386"/>
            <a:ext cx="1695510" cy="97303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thekipproject.info/wp-content/uploads/2016/12/IMG_6776-1024x68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83424" y="4477467"/>
            <a:ext cx="1889740" cy="1115851"/>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thekipproject.info/wp-content/uploads/2017/01/Vanessa-and-Nour-1024x68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3352" y="5184155"/>
            <a:ext cx="2088795" cy="139117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thekipproject.info/wp-content/uploads/2017/02/IMG_7704-1024x68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83423" y="2718195"/>
            <a:ext cx="1264949" cy="161058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15" cstate="print">
            <a:extLst>
              <a:ext uri="{28A0092B-C50C-407E-A947-70E740481C1C}">
                <a14:useLocalDpi xmlns:a14="http://schemas.microsoft.com/office/drawing/2010/main" val="0"/>
              </a:ext>
            </a:extLst>
          </a:blip>
          <a:srcRect l="6868" t="42714" r="2467" b="4391"/>
          <a:stretch/>
        </p:blipFill>
        <p:spPr>
          <a:xfrm>
            <a:off x="8992250" y="1"/>
            <a:ext cx="3009250" cy="1828506"/>
          </a:xfrm>
          <a:prstGeom prst="rect">
            <a:avLst/>
          </a:prstGeom>
        </p:spPr>
      </p:pic>
    </p:spTree>
    <p:extLst>
      <p:ext uri="{BB962C8B-B14F-4D97-AF65-F5344CB8AC3E}">
        <p14:creationId xmlns:p14="http://schemas.microsoft.com/office/powerpoint/2010/main" val="294307590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98822"/>
          </a:schemeClr>
        </a:solidFill>
        <a:effectLst/>
      </p:bgPr>
    </p:bg>
    <p:spTree>
      <p:nvGrpSpPr>
        <p:cNvPr id="1" name=""/>
        <p:cNvGrpSpPr/>
        <p:nvPr/>
      </p:nvGrpSpPr>
      <p:grpSpPr>
        <a:xfrm>
          <a:off x="0" y="0"/>
          <a:ext cx="0" cy="0"/>
          <a:chOff x="0" y="0"/>
          <a:chExt cx="0" cy="0"/>
        </a:xfrm>
      </p:grpSpPr>
      <p:pic>
        <p:nvPicPr>
          <p:cNvPr id="5122" name="Picture 16"/>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426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706" y="657225"/>
            <a:ext cx="366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2"/>
          <p:cNvSpPr txBox="1">
            <a:spLocks/>
          </p:cNvSpPr>
          <p:nvPr/>
        </p:nvSpPr>
        <p:spPr>
          <a:xfrm>
            <a:off x="374650" y="469557"/>
            <a:ext cx="6699250" cy="59724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000" b="1" spc="-150" dirty="0">
                <a:solidFill>
                  <a:srgbClr val="F5C24C"/>
                </a:solidFill>
                <a:ea typeface="Open Sans Extrabold" panose="020B0906030804020204" pitchFamily="34" charset="0"/>
                <a:cs typeface="Open Sans Extrabold" panose="020B0906030804020204" pitchFamily="34" charset="0"/>
              </a:rPr>
              <a:t> </a:t>
            </a:r>
            <a:r>
              <a:rPr lang="en-US" sz="4000" b="1" spc="-150" dirty="0">
                <a:solidFill>
                  <a:schemeClr val="tx1">
                    <a:lumMod val="65000"/>
                    <a:lumOff val="35000"/>
                  </a:schemeClr>
                </a:solidFill>
                <a:ea typeface="Open Sans Extrabold" panose="020B0906030804020204" pitchFamily="34" charset="0"/>
                <a:cs typeface="Open Sans Extrabold" panose="020B0906030804020204" pitchFamily="34" charset="0"/>
              </a:rPr>
              <a:t> Building more KIP community </a:t>
            </a:r>
          </a:p>
        </p:txBody>
      </p:sp>
      <p:sp>
        <p:nvSpPr>
          <p:cNvPr id="13" name="TextBox 40"/>
          <p:cNvSpPr txBox="1"/>
          <p:nvPr/>
        </p:nvSpPr>
        <p:spPr>
          <a:xfrm>
            <a:off x="709613" y="1217613"/>
            <a:ext cx="10456232"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2000" b="1" dirty="0">
                <a:solidFill>
                  <a:srgbClr val="84CBC5"/>
                </a:solidFill>
                <a:ea typeface="Open Sans" panose="020B0606030504020204" pitchFamily="34" charset="0"/>
                <a:cs typeface="Open Sans" panose="020B0606030504020204" pitchFamily="34" charset="0"/>
              </a:rPr>
              <a:t>Building networks </a:t>
            </a:r>
            <a:r>
              <a:rPr lang="en-US" sz="1600" i="1" dirty="0">
                <a:solidFill>
                  <a:srgbClr val="A080BA"/>
                </a:solidFill>
                <a:ea typeface="Open Sans" panose="020B0606030504020204" pitchFamily="34" charset="0"/>
                <a:cs typeface="Open Sans" panose="020B0606030504020204" pitchFamily="34" charset="0"/>
              </a:rPr>
              <a:t>to create common spaces for knowledge exchange and  shared actions for change</a:t>
            </a:r>
            <a:endParaRPr lang="en-US" sz="1600" dirty="0">
              <a:solidFill>
                <a:schemeClr val="bg1">
                  <a:lumMod val="75000"/>
                </a:schemeClr>
              </a:solidFill>
              <a:ea typeface="Open Sans" panose="020B0606030504020204" pitchFamily="34" charset="0"/>
              <a:cs typeface="Open Sans" panose="020B0606030504020204" pitchFamily="34" charset="0"/>
            </a:endParaRPr>
          </a:p>
        </p:txBody>
      </p:sp>
      <p:pic>
        <p:nvPicPr>
          <p:cNvPr id="11" name="Picture 10" descr="d:\Users\CK\Downloads\image001 (1).jpg"/>
          <p:cNvPicPr/>
          <p:nvPr/>
        </p:nvPicPr>
        <p:blipFill rotWithShape="1">
          <a:blip r:embed="rId5" cstate="print">
            <a:extLst>
              <a:ext uri="{28A0092B-C50C-407E-A947-70E740481C1C}">
                <a14:useLocalDpi xmlns:a14="http://schemas.microsoft.com/office/drawing/2010/main" val="0"/>
              </a:ext>
            </a:extLst>
          </a:blip>
          <a:srcRect l="74850" t="17159" r="7784" b="54125"/>
          <a:stretch/>
        </p:blipFill>
        <p:spPr bwMode="auto">
          <a:xfrm>
            <a:off x="281257" y="734901"/>
            <a:ext cx="358235" cy="264066"/>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7947991" y="2635830"/>
            <a:ext cx="184731" cy="369332"/>
          </a:xfrm>
          <a:prstGeom prst="rect">
            <a:avLst/>
          </a:prstGeom>
        </p:spPr>
        <p:txBody>
          <a:bodyPr wrap="none">
            <a:spAutoFit/>
          </a:bodyPr>
          <a:lstStyle/>
          <a:p>
            <a:endParaRPr lang="en-US" dirty="0"/>
          </a:p>
        </p:txBody>
      </p:sp>
      <p:sp>
        <p:nvSpPr>
          <p:cNvPr id="3" name="Rectangle 2"/>
          <p:cNvSpPr/>
          <p:nvPr/>
        </p:nvSpPr>
        <p:spPr>
          <a:xfrm>
            <a:off x="-1" y="1768536"/>
            <a:ext cx="12192001" cy="376781"/>
          </a:xfrm>
          <a:prstGeom prst="rect">
            <a:avLst/>
          </a:prstGeom>
          <a:solidFill>
            <a:srgbClr val="A080BA"/>
          </a:solidFill>
          <a:ln>
            <a:solidFill>
              <a:srgbClr val="A08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28050" y="2984678"/>
            <a:ext cx="1531089" cy="8824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Ministry of Ed. Higher Ed</a:t>
            </a:r>
          </a:p>
        </p:txBody>
      </p:sp>
      <p:sp>
        <p:nvSpPr>
          <p:cNvPr id="14" name="Oval 13"/>
          <p:cNvSpPr/>
          <p:nvPr/>
        </p:nvSpPr>
        <p:spPr>
          <a:xfrm>
            <a:off x="8005144" y="5423055"/>
            <a:ext cx="1531089" cy="744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Ministry of Social Affairs</a:t>
            </a:r>
          </a:p>
        </p:txBody>
      </p:sp>
      <p:sp>
        <p:nvSpPr>
          <p:cNvPr id="16" name="Oval 15"/>
          <p:cNvSpPr/>
          <p:nvPr/>
        </p:nvSpPr>
        <p:spPr>
          <a:xfrm>
            <a:off x="3208085" y="3711250"/>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Lebanese </a:t>
            </a:r>
            <a:r>
              <a:rPr lang="en-US" sz="1200" dirty="0" err="1"/>
              <a:t>Uni</a:t>
            </a:r>
            <a:endParaRPr lang="en-US" sz="1200" dirty="0"/>
          </a:p>
        </p:txBody>
      </p:sp>
      <p:sp>
        <p:nvSpPr>
          <p:cNvPr id="17" name="Oval 16"/>
          <p:cNvSpPr/>
          <p:nvPr/>
        </p:nvSpPr>
        <p:spPr>
          <a:xfrm>
            <a:off x="5518896" y="3541095"/>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BalamandUni</a:t>
            </a:r>
            <a:endParaRPr lang="en-US" sz="1200" dirty="0"/>
          </a:p>
        </p:txBody>
      </p:sp>
      <p:sp>
        <p:nvSpPr>
          <p:cNvPr id="18" name="Oval 17"/>
          <p:cNvSpPr/>
          <p:nvPr/>
        </p:nvSpPr>
        <p:spPr>
          <a:xfrm>
            <a:off x="6440385" y="5582542"/>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LAU</a:t>
            </a:r>
          </a:p>
        </p:txBody>
      </p:sp>
      <p:sp>
        <p:nvSpPr>
          <p:cNvPr id="19" name="Oval 18"/>
          <p:cNvSpPr/>
          <p:nvPr/>
        </p:nvSpPr>
        <p:spPr>
          <a:xfrm>
            <a:off x="9438766" y="5029653"/>
            <a:ext cx="1347676"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University of Manchester</a:t>
            </a:r>
          </a:p>
        </p:txBody>
      </p:sp>
      <p:sp>
        <p:nvSpPr>
          <p:cNvPr id="20" name="Oval 19"/>
          <p:cNvSpPr/>
          <p:nvPr/>
        </p:nvSpPr>
        <p:spPr>
          <a:xfrm>
            <a:off x="4477787" y="4657514"/>
            <a:ext cx="1187303" cy="7442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Deloitte</a:t>
            </a:r>
          </a:p>
        </p:txBody>
      </p:sp>
      <p:sp>
        <p:nvSpPr>
          <p:cNvPr id="21" name="Oval 20"/>
          <p:cNvSpPr/>
          <p:nvPr/>
        </p:nvSpPr>
        <p:spPr>
          <a:xfrm>
            <a:off x="8005145" y="3207934"/>
            <a:ext cx="1187303" cy="7442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BLC Bank</a:t>
            </a:r>
          </a:p>
        </p:txBody>
      </p:sp>
      <p:sp>
        <p:nvSpPr>
          <p:cNvPr id="22" name="Oval 21"/>
          <p:cNvSpPr/>
          <p:nvPr/>
        </p:nvSpPr>
        <p:spPr>
          <a:xfrm>
            <a:off x="3716429" y="2169517"/>
            <a:ext cx="1187303"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March</a:t>
            </a:r>
          </a:p>
        </p:txBody>
      </p:sp>
      <p:sp>
        <p:nvSpPr>
          <p:cNvPr id="23" name="Oval 22"/>
          <p:cNvSpPr/>
          <p:nvPr/>
        </p:nvSpPr>
        <p:spPr>
          <a:xfrm>
            <a:off x="8598796" y="4512277"/>
            <a:ext cx="1187303" cy="744279"/>
          </a:xfrm>
          <a:prstGeom prst="ellipse">
            <a:avLst/>
          </a:prstGeom>
          <a:solidFill>
            <a:schemeClr val="accent4">
              <a:lumMod val="75000"/>
            </a:schemeClr>
          </a:solidFill>
          <a:ln>
            <a:solidFill>
              <a:schemeClr val="accent4">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LLWB</a:t>
            </a:r>
          </a:p>
        </p:txBody>
      </p:sp>
      <p:sp>
        <p:nvSpPr>
          <p:cNvPr id="24" name="Oval 23"/>
          <p:cNvSpPr/>
          <p:nvPr/>
        </p:nvSpPr>
        <p:spPr>
          <a:xfrm>
            <a:off x="4499942" y="2307740"/>
            <a:ext cx="1187303"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The A-Project</a:t>
            </a:r>
          </a:p>
        </p:txBody>
      </p:sp>
      <p:sp>
        <p:nvSpPr>
          <p:cNvPr id="25" name="Oval 24"/>
          <p:cNvSpPr/>
          <p:nvPr/>
        </p:nvSpPr>
        <p:spPr>
          <a:xfrm>
            <a:off x="6383810" y="2277150"/>
            <a:ext cx="1187303"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The Legal Agenda</a:t>
            </a:r>
          </a:p>
        </p:txBody>
      </p:sp>
      <p:sp>
        <p:nvSpPr>
          <p:cNvPr id="26" name="Oval 25"/>
          <p:cNvSpPr/>
          <p:nvPr/>
        </p:nvSpPr>
        <p:spPr>
          <a:xfrm>
            <a:off x="5985843" y="4855990"/>
            <a:ext cx="1440712"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Anti-Racism Movement</a:t>
            </a:r>
          </a:p>
        </p:txBody>
      </p:sp>
      <p:sp>
        <p:nvSpPr>
          <p:cNvPr id="27" name="Oval 26"/>
          <p:cNvSpPr/>
          <p:nvPr/>
        </p:nvSpPr>
        <p:spPr>
          <a:xfrm>
            <a:off x="2213943" y="5210403"/>
            <a:ext cx="1187303"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err="1"/>
              <a:t>Marsa</a:t>
            </a:r>
            <a:endParaRPr lang="en-US" sz="1200" dirty="0"/>
          </a:p>
        </p:txBody>
      </p:sp>
      <p:sp>
        <p:nvSpPr>
          <p:cNvPr id="28" name="Oval 27"/>
          <p:cNvSpPr/>
          <p:nvPr/>
        </p:nvSpPr>
        <p:spPr>
          <a:xfrm>
            <a:off x="7688826" y="3913234"/>
            <a:ext cx="1187303"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HELEM</a:t>
            </a:r>
          </a:p>
        </p:txBody>
      </p:sp>
      <p:sp>
        <p:nvSpPr>
          <p:cNvPr id="29" name="Oval 28"/>
          <p:cNvSpPr/>
          <p:nvPr/>
        </p:nvSpPr>
        <p:spPr>
          <a:xfrm>
            <a:off x="1135204" y="2880389"/>
            <a:ext cx="1187303" cy="744279"/>
          </a:xfrm>
          <a:prstGeom prst="ellipse">
            <a:avLst/>
          </a:prstGeom>
          <a:solidFill>
            <a:srgbClr val="C00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AFE</a:t>
            </a:r>
          </a:p>
        </p:txBody>
      </p:sp>
      <p:sp>
        <p:nvSpPr>
          <p:cNvPr id="30" name="Oval 29"/>
          <p:cNvSpPr/>
          <p:nvPr/>
        </p:nvSpPr>
        <p:spPr>
          <a:xfrm>
            <a:off x="1019353" y="4125620"/>
            <a:ext cx="1187303" cy="744279"/>
          </a:xfrm>
          <a:prstGeom prst="ellipse">
            <a:avLst/>
          </a:prstGeom>
          <a:solidFill>
            <a:srgbClr val="C00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b="1" dirty="0"/>
              <a:t>Women In Front</a:t>
            </a:r>
          </a:p>
        </p:txBody>
      </p:sp>
      <p:sp>
        <p:nvSpPr>
          <p:cNvPr id="31" name="Oval 30"/>
          <p:cNvSpPr/>
          <p:nvPr/>
        </p:nvSpPr>
        <p:spPr>
          <a:xfrm>
            <a:off x="6399623" y="3927513"/>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LAU</a:t>
            </a:r>
          </a:p>
        </p:txBody>
      </p:sp>
      <p:sp>
        <p:nvSpPr>
          <p:cNvPr id="32" name="Oval 31"/>
          <p:cNvSpPr/>
          <p:nvPr/>
        </p:nvSpPr>
        <p:spPr>
          <a:xfrm>
            <a:off x="8653732" y="2681637"/>
            <a:ext cx="1187303" cy="744279"/>
          </a:xfrm>
          <a:prstGeom prst="ellipse">
            <a:avLst/>
          </a:prstGeom>
          <a:solidFill>
            <a:schemeClr val="accent5">
              <a:lumMod val="50000"/>
            </a:schemeClr>
          </a:solidFill>
          <a:ln>
            <a:solidFill>
              <a:schemeClr val="accent5">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ILO</a:t>
            </a:r>
          </a:p>
        </p:txBody>
      </p:sp>
      <p:sp>
        <p:nvSpPr>
          <p:cNvPr id="33" name="Oval 32"/>
          <p:cNvSpPr/>
          <p:nvPr/>
        </p:nvSpPr>
        <p:spPr>
          <a:xfrm>
            <a:off x="5985843" y="2977587"/>
            <a:ext cx="1187303" cy="744279"/>
          </a:xfrm>
          <a:prstGeom prst="ellipse">
            <a:avLst/>
          </a:prstGeom>
          <a:solidFill>
            <a:schemeClr val="accent5">
              <a:lumMod val="50000"/>
            </a:schemeClr>
          </a:solidFill>
          <a:ln>
            <a:solidFill>
              <a:schemeClr val="accent5">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IRC</a:t>
            </a:r>
          </a:p>
        </p:txBody>
      </p:sp>
      <p:sp>
        <p:nvSpPr>
          <p:cNvPr id="34" name="Oval 33"/>
          <p:cNvSpPr/>
          <p:nvPr/>
        </p:nvSpPr>
        <p:spPr>
          <a:xfrm>
            <a:off x="7361873" y="2612538"/>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AUB</a:t>
            </a:r>
          </a:p>
        </p:txBody>
      </p:sp>
      <p:sp>
        <p:nvSpPr>
          <p:cNvPr id="35" name="Oval 34"/>
          <p:cNvSpPr/>
          <p:nvPr/>
        </p:nvSpPr>
        <p:spPr>
          <a:xfrm>
            <a:off x="2918335" y="4455529"/>
            <a:ext cx="1187303" cy="744279"/>
          </a:xfrm>
          <a:prstGeom prst="ellipse">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AUBMC</a:t>
            </a:r>
          </a:p>
        </p:txBody>
      </p:sp>
      <p:sp>
        <p:nvSpPr>
          <p:cNvPr id="36" name="Oval 35"/>
          <p:cNvSpPr/>
          <p:nvPr/>
        </p:nvSpPr>
        <p:spPr>
          <a:xfrm>
            <a:off x="4165904" y="5561273"/>
            <a:ext cx="1365399"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Women In Parliament</a:t>
            </a:r>
          </a:p>
        </p:txBody>
      </p:sp>
      <p:sp>
        <p:nvSpPr>
          <p:cNvPr id="37" name="Oval 36"/>
          <p:cNvSpPr/>
          <p:nvPr/>
        </p:nvSpPr>
        <p:spPr>
          <a:xfrm>
            <a:off x="999172" y="4916684"/>
            <a:ext cx="1440712" cy="744279"/>
          </a:xfrm>
          <a:prstGeom prst="ellipse">
            <a:avLst/>
          </a:prstGeom>
          <a:solidFill>
            <a:schemeClr val="accent4">
              <a:lumMod val="75000"/>
            </a:schemeClr>
          </a:solidFill>
          <a:ln>
            <a:solidFill>
              <a:schemeClr val="accent4">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NCLW</a:t>
            </a:r>
          </a:p>
        </p:txBody>
      </p:sp>
      <p:sp>
        <p:nvSpPr>
          <p:cNvPr id="38" name="Oval 37"/>
          <p:cNvSpPr/>
          <p:nvPr/>
        </p:nvSpPr>
        <p:spPr>
          <a:xfrm>
            <a:off x="1990659" y="4466124"/>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AM. UNI</a:t>
            </a:r>
          </a:p>
          <a:p>
            <a:pPr algn="ctr"/>
            <a:r>
              <a:rPr lang="en-US" sz="1200" dirty="0"/>
              <a:t>CAIRO</a:t>
            </a:r>
          </a:p>
        </p:txBody>
      </p:sp>
      <p:sp>
        <p:nvSpPr>
          <p:cNvPr id="39" name="Oval 38"/>
          <p:cNvSpPr/>
          <p:nvPr/>
        </p:nvSpPr>
        <p:spPr>
          <a:xfrm>
            <a:off x="3784015" y="6110631"/>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BIRZEIT</a:t>
            </a:r>
          </a:p>
        </p:txBody>
      </p:sp>
      <p:sp>
        <p:nvSpPr>
          <p:cNvPr id="40" name="Oval 39"/>
          <p:cNvSpPr/>
          <p:nvPr/>
        </p:nvSpPr>
        <p:spPr>
          <a:xfrm>
            <a:off x="8770688" y="3728957"/>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UC</a:t>
            </a:r>
          </a:p>
          <a:p>
            <a:pPr algn="ctr"/>
            <a:r>
              <a:rPr lang="en-US" sz="1200" dirty="0"/>
              <a:t>DAVIS</a:t>
            </a:r>
          </a:p>
        </p:txBody>
      </p:sp>
      <p:sp>
        <p:nvSpPr>
          <p:cNvPr id="41" name="Oval 40"/>
          <p:cNvSpPr/>
          <p:nvPr/>
        </p:nvSpPr>
        <p:spPr>
          <a:xfrm>
            <a:off x="5182200" y="5174963"/>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AM. UNI SHARJAH </a:t>
            </a:r>
          </a:p>
        </p:txBody>
      </p:sp>
      <p:sp>
        <p:nvSpPr>
          <p:cNvPr id="42" name="Oval 41"/>
          <p:cNvSpPr/>
          <p:nvPr/>
        </p:nvSpPr>
        <p:spPr>
          <a:xfrm>
            <a:off x="1863954" y="3778594"/>
            <a:ext cx="1440712"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IWSAW</a:t>
            </a:r>
          </a:p>
        </p:txBody>
      </p:sp>
      <p:sp>
        <p:nvSpPr>
          <p:cNvPr id="43" name="Oval 42"/>
          <p:cNvSpPr/>
          <p:nvPr/>
        </p:nvSpPr>
        <p:spPr>
          <a:xfrm>
            <a:off x="6855936" y="4384638"/>
            <a:ext cx="1187303" cy="744279"/>
          </a:xfrm>
          <a:prstGeom prst="ellipse">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a:solidFill>
                  <a:schemeClr val="tx1"/>
                </a:solidFill>
              </a:rPr>
              <a:t>Order Of Nurses</a:t>
            </a:r>
          </a:p>
        </p:txBody>
      </p:sp>
      <p:sp>
        <p:nvSpPr>
          <p:cNvPr id="44" name="Oval 43"/>
          <p:cNvSpPr/>
          <p:nvPr/>
        </p:nvSpPr>
        <p:spPr>
          <a:xfrm>
            <a:off x="2005718" y="3232774"/>
            <a:ext cx="1292744" cy="744279"/>
          </a:xfrm>
          <a:prstGeom prst="ellipse">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00" dirty="0">
                <a:solidFill>
                  <a:schemeClr val="tx1"/>
                </a:solidFill>
              </a:rPr>
              <a:t>Lebanese Psychological Assoc.</a:t>
            </a:r>
          </a:p>
        </p:txBody>
      </p:sp>
      <p:sp>
        <p:nvSpPr>
          <p:cNvPr id="45" name="Oval 44"/>
          <p:cNvSpPr/>
          <p:nvPr/>
        </p:nvSpPr>
        <p:spPr>
          <a:xfrm>
            <a:off x="9192448" y="5795194"/>
            <a:ext cx="1440712"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Teach For Lebanon </a:t>
            </a:r>
          </a:p>
        </p:txBody>
      </p:sp>
      <p:sp>
        <p:nvSpPr>
          <p:cNvPr id="46" name="Oval 45"/>
          <p:cNvSpPr/>
          <p:nvPr/>
        </p:nvSpPr>
        <p:spPr>
          <a:xfrm>
            <a:off x="3093771" y="2562912"/>
            <a:ext cx="1187303" cy="6663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USEK</a:t>
            </a:r>
          </a:p>
        </p:txBody>
      </p:sp>
      <p:sp>
        <p:nvSpPr>
          <p:cNvPr id="47" name="Oval 46"/>
          <p:cNvSpPr/>
          <p:nvPr/>
        </p:nvSpPr>
        <p:spPr>
          <a:xfrm>
            <a:off x="8507202" y="6001477"/>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Title IX Office-AUB</a:t>
            </a:r>
          </a:p>
        </p:txBody>
      </p:sp>
      <p:sp>
        <p:nvSpPr>
          <p:cNvPr id="48" name="Oval 47"/>
          <p:cNvSpPr/>
          <p:nvPr/>
        </p:nvSpPr>
        <p:spPr>
          <a:xfrm>
            <a:off x="4194698" y="3916843"/>
            <a:ext cx="1553241"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err="1"/>
              <a:t>Akkar</a:t>
            </a:r>
            <a:r>
              <a:rPr lang="en-US" sz="1200" dirty="0"/>
              <a:t> Network Development </a:t>
            </a:r>
          </a:p>
        </p:txBody>
      </p:sp>
      <p:sp>
        <p:nvSpPr>
          <p:cNvPr id="49" name="Oval 48"/>
          <p:cNvSpPr/>
          <p:nvPr/>
        </p:nvSpPr>
        <p:spPr>
          <a:xfrm>
            <a:off x="9193776" y="3303626"/>
            <a:ext cx="1297172" cy="55289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KAFA</a:t>
            </a:r>
          </a:p>
        </p:txBody>
      </p:sp>
      <p:sp>
        <p:nvSpPr>
          <p:cNvPr id="50" name="Oval 49"/>
          <p:cNvSpPr/>
          <p:nvPr/>
        </p:nvSpPr>
        <p:spPr>
          <a:xfrm>
            <a:off x="5224729" y="6011391"/>
            <a:ext cx="1440712"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Gender &amp;</a:t>
            </a:r>
          </a:p>
          <a:p>
            <a:pPr algn="ctr"/>
            <a:r>
              <a:rPr lang="en-US" sz="1200" dirty="0"/>
              <a:t>Sexuality Resource Center </a:t>
            </a:r>
          </a:p>
        </p:txBody>
      </p:sp>
      <p:sp>
        <p:nvSpPr>
          <p:cNvPr id="51" name="Oval 50"/>
          <p:cNvSpPr/>
          <p:nvPr/>
        </p:nvSpPr>
        <p:spPr>
          <a:xfrm>
            <a:off x="7361873" y="5958234"/>
            <a:ext cx="1440712"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ABAAD</a:t>
            </a:r>
          </a:p>
        </p:txBody>
      </p:sp>
      <p:sp>
        <p:nvSpPr>
          <p:cNvPr id="52" name="Oval 51"/>
          <p:cNvSpPr/>
          <p:nvPr/>
        </p:nvSpPr>
        <p:spPr>
          <a:xfrm>
            <a:off x="1879017" y="5887342"/>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University for seniors </a:t>
            </a:r>
          </a:p>
        </p:txBody>
      </p:sp>
      <p:sp>
        <p:nvSpPr>
          <p:cNvPr id="53" name="Oval 52"/>
          <p:cNvSpPr/>
          <p:nvPr/>
        </p:nvSpPr>
        <p:spPr>
          <a:xfrm>
            <a:off x="9438766" y="4150733"/>
            <a:ext cx="1187303" cy="744279"/>
          </a:xfrm>
          <a:prstGeom prst="ellipse">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tx1"/>
                </a:solidFill>
              </a:rPr>
              <a:t>EHMU</a:t>
            </a:r>
          </a:p>
        </p:txBody>
      </p:sp>
      <p:sp>
        <p:nvSpPr>
          <p:cNvPr id="54" name="Oval 53"/>
          <p:cNvSpPr/>
          <p:nvPr/>
        </p:nvSpPr>
        <p:spPr>
          <a:xfrm>
            <a:off x="2006609" y="2492031"/>
            <a:ext cx="1187303"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LEBMASH</a:t>
            </a:r>
          </a:p>
        </p:txBody>
      </p:sp>
      <p:sp>
        <p:nvSpPr>
          <p:cNvPr id="55" name="Oval 54"/>
          <p:cNvSpPr/>
          <p:nvPr/>
        </p:nvSpPr>
        <p:spPr>
          <a:xfrm>
            <a:off x="3290484" y="2991774"/>
            <a:ext cx="1187303"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Lebanon support </a:t>
            </a:r>
          </a:p>
        </p:txBody>
      </p:sp>
      <p:sp>
        <p:nvSpPr>
          <p:cNvPr id="56" name="Oval 55"/>
          <p:cNvSpPr/>
          <p:nvPr/>
        </p:nvSpPr>
        <p:spPr>
          <a:xfrm>
            <a:off x="5339915" y="4203887"/>
            <a:ext cx="1187303" cy="744279"/>
          </a:xfrm>
          <a:prstGeom prst="ellipse">
            <a:avLst/>
          </a:prstGeom>
          <a:solidFill>
            <a:schemeClr val="accent5">
              <a:lumMod val="50000"/>
            </a:schemeClr>
          </a:solidFill>
          <a:ln>
            <a:solidFill>
              <a:schemeClr val="accent5">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UNICEF</a:t>
            </a:r>
          </a:p>
        </p:txBody>
      </p:sp>
      <p:sp>
        <p:nvSpPr>
          <p:cNvPr id="57" name="Oval 56"/>
          <p:cNvSpPr/>
          <p:nvPr/>
        </p:nvSpPr>
        <p:spPr>
          <a:xfrm>
            <a:off x="5363837" y="2463655"/>
            <a:ext cx="1187303" cy="7442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Wiley</a:t>
            </a:r>
          </a:p>
        </p:txBody>
      </p:sp>
      <p:sp>
        <p:nvSpPr>
          <p:cNvPr id="58" name="Oval 57"/>
          <p:cNvSpPr/>
          <p:nvPr/>
        </p:nvSpPr>
        <p:spPr>
          <a:xfrm>
            <a:off x="8021094" y="2223940"/>
            <a:ext cx="1187303" cy="7442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Executive Magazine</a:t>
            </a:r>
          </a:p>
        </p:txBody>
      </p:sp>
      <p:sp>
        <p:nvSpPr>
          <p:cNvPr id="59" name="Oval 58"/>
          <p:cNvSpPr/>
          <p:nvPr/>
        </p:nvSpPr>
        <p:spPr>
          <a:xfrm>
            <a:off x="7609965" y="4841809"/>
            <a:ext cx="1187303" cy="7442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USJ</a:t>
            </a:r>
          </a:p>
        </p:txBody>
      </p:sp>
      <p:sp>
        <p:nvSpPr>
          <p:cNvPr id="60" name="Oval 59"/>
          <p:cNvSpPr/>
          <p:nvPr/>
        </p:nvSpPr>
        <p:spPr>
          <a:xfrm>
            <a:off x="2911253" y="5639251"/>
            <a:ext cx="1416797" cy="7442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Dark Side TV and Film Production</a:t>
            </a:r>
          </a:p>
        </p:txBody>
      </p:sp>
      <p:sp>
        <p:nvSpPr>
          <p:cNvPr id="61" name="Oval 60"/>
          <p:cNvSpPr/>
          <p:nvPr/>
        </p:nvSpPr>
        <p:spPr>
          <a:xfrm>
            <a:off x="3665725" y="5029653"/>
            <a:ext cx="1095153" cy="595417"/>
          </a:xfrm>
          <a:prstGeom prst="ellipse">
            <a:avLst/>
          </a:prstGeom>
          <a:solidFill>
            <a:srgbClr val="CF7BB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ARC EN CIEL</a:t>
            </a:r>
          </a:p>
        </p:txBody>
      </p:sp>
      <p:sp>
        <p:nvSpPr>
          <p:cNvPr id="62" name="Oval 61"/>
          <p:cNvSpPr/>
          <p:nvPr/>
        </p:nvSpPr>
        <p:spPr>
          <a:xfrm>
            <a:off x="9988140" y="3654274"/>
            <a:ext cx="1440712" cy="744279"/>
          </a:xfrm>
          <a:prstGeom prst="ellipse">
            <a:avLst/>
          </a:prstGeom>
          <a:solidFill>
            <a:schemeClr val="accent4">
              <a:lumMod val="75000"/>
            </a:schemeClr>
          </a:solidFill>
          <a:ln>
            <a:solidFill>
              <a:schemeClr val="accent4">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a:t>Lebanese</a:t>
            </a:r>
          </a:p>
          <a:p>
            <a:pPr algn="ctr"/>
            <a:r>
              <a:rPr lang="en-US" sz="1200" dirty="0"/>
              <a:t>Chamber of Commerce</a:t>
            </a:r>
          </a:p>
        </p:txBody>
      </p:sp>
      <p:sp>
        <p:nvSpPr>
          <p:cNvPr id="63" name="Oval 62"/>
          <p:cNvSpPr/>
          <p:nvPr/>
        </p:nvSpPr>
        <p:spPr>
          <a:xfrm>
            <a:off x="6866570" y="3285937"/>
            <a:ext cx="1440712" cy="744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err="1"/>
              <a:t>Bahithat</a:t>
            </a:r>
            <a:endParaRPr lang="en-US" sz="1200" dirty="0"/>
          </a:p>
        </p:txBody>
      </p:sp>
      <p:sp>
        <p:nvSpPr>
          <p:cNvPr id="64" name="TextBox 63"/>
          <p:cNvSpPr txBox="1"/>
          <p:nvPr/>
        </p:nvSpPr>
        <p:spPr>
          <a:xfrm>
            <a:off x="10947244" y="701879"/>
            <a:ext cx="1148315" cy="276999"/>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t>NGO</a:t>
            </a:r>
          </a:p>
        </p:txBody>
      </p:sp>
      <p:sp>
        <p:nvSpPr>
          <p:cNvPr id="65" name="TextBox 64"/>
          <p:cNvSpPr txBox="1"/>
          <p:nvPr/>
        </p:nvSpPr>
        <p:spPr>
          <a:xfrm>
            <a:off x="10950346" y="92868"/>
            <a:ext cx="1148315"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lvl1pPr>
          </a:lstStyle>
          <a:p>
            <a:pPr algn="l"/>
            <a:r>
              <a:rPr lang="en-US" dirty="0"/>
              <a:t>Academic</a:t>
            </a:r>
          </a:p>
        </p:txBody>
      </p:sp>
      <p:sp>
        <p:nvSpPr>
          <p:cNvPr id="66" name="TextBox 65"/>
          <p:cNvSpPr txBox="1"/>
          <p:nvPr/>
        </p:nvSpPr>
        <p:spPr>
          <a:xfrm>
            <a:off x="10950345" y="391683"/>
            <a:ext cx="1148315" cy="276999"/>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solidFill>
                  <a:schemeClr val="tx1"/>
                </a:solidFill>
              </a:defRPr>
            </a:lvl1pPr>
          </a:lstStyle>
          <a:p>
            <a:pPr algn="l"/>
            <a:r>
              <a:rPr lang="en-US" dirty="0"/>
              <a:t>Medical </a:t>
            </a:r>
          </a:p>
        </p:txBody>
      </p:sp>
      <p:sp>
        <p:nvSpPr>
          <p:cNvPr id="67" name="TextBox 66"/>
          <p:cNvSpPr txBox="1"/>
          <p:nvPr/>
        </p:nvSpPr>
        <p:spPr>
          <a:xfrm>
            <a:off x="9780765" y="92868"/>
            <a:ext cx="1148315" cy="276999"/>
          </a:xfrm>
          <a:prstGeom prst="rect">
            <a:avLst/>
          </a:prstGeom>
          <a:solidFill>
            <a:schemeClr val="accent5">
              <a:lumMod val="50000"/>
            </a:schemeClr>
          </a:solidFill>
          <a:ln>
            <a:solidFill>
              <a:schemeClr val="accent5">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lvl1pPr>
          </a:lstStyle>
          <a:p>
            <a:pPr algn="l"/>
            <a:r>
              <a:rPr lang="en-US" dirty="0"/>
              <a:t>INGO</a:t>
            </a:r>
          </a:p>
        </p:txBody>
      </p:sp>
      <p:sp>
        <p:nvSpPr>
          <p:cNvPr id="68" name="TextBox 67"/>
          <p:cNvSpPr txBox="1"/>
          <p:nvPr/>
        </p:nvSpPr>
        <p:spPr>
          <a:xfrm>
            <a:off x="9780765" y="391684"/>
            <a:ext cx="1148315" cy="276999"/>
          </a:xfrm>
          <a:prstGeom prst="rect">
            <a:avLst/>
          </a:prstGeom>
          <a:solidFill>
            <a:srgbClr val="C00000"/>
          </a:solidFill>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b="1"/>
            </a:lvl1pPr>
          </a:lstStyle>
          <a:p>
            <a:pPr algn="l"/>
            <a:r>
              <a:rPr lang="en-US" dirty="0"/>
              <a:t>Medical </a:t>
            </a:r>
          </a:p>
        </p:txBody>
      </p:sp>
      <p:sp>
        <p:nvSpPr>
          <p:cNvPr id="69" name="TextBox 68"/>
          <p:cNvSpPr txBox="1"/>
          <p:nvPr/>
        </p:nvSpPr>
        <p:spPr>
          <a:xfrm>
            <a:off x="10950346" y="1016082"/>
            <a:ext cx="114831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lvl1pPr>
          </a:lstStyle>
          <a:p>
            <a:pPr algn="l"/>
            <a:r>
              <a:rPr lang="en-US" dirty="0"/>
              <a:t>Government </a:t>
            </a:r>
          </a:p>
        </p:txBody>
      </p:sp>
      <p:sp>
        <p:nvSpPr>
          <p:cNvPr id="70" name="TextBox 69"/>
          <p:cNvSpPr txBox="1"/>
          <p:nvPr/>
        </p:nvSpPr>
        <p:spPr>
          <a:xfrm>
            <a:off x="9777222" y="694928"/>
            <a:ext cx="1148315" cy="290900"/>
          </a:xfrm>
          <a:prstGeom prst="rect">
            <a:avLst/>
          </a:prstGeom>
          <a:solidFill>
            <a:schemeClr val="accent4">
              <a:lumMod val="75000"/>
            </a:schemeClr>
          </a:solidFill>
          <a:ln>
            <a:solidFill>
              <a:schemeClr val="accent4">
                <a:lumMod val="75000"/>
              </a:schemeClr>
            </a:solidFill>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lvl1pPr>
          </a:lstStyle>
          <a:p>
            <a:pPr algn="l"/>
            <a:r>
              <a:rPr lang="en-US" dirty="0"/>
              <a:t>Syndicates</a:t>
            </a:r>
          </a:p>
        </p:txBody>
      </p:sp>
      <p:sp>
        <p:nvSpPr>
          <p:cNvPr id="71" name="TextBox 70"/>
          <p:cNvSpPr txBox="1"/>
          <p:nvPr/>
        </p:nvSpPr>
        <p:spPr>
          <a:xfrm>
            <a:off x="9777221" y="1007507"/>
            <a:ext cx="1148315" cy="276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lvl1pPr>
          </a:lstStyle>
          <a:p>
            <a:pPr algn="l"/>
            <a:r>
              <a:rPr lang="en-US" dirty="0"/>
              <a:t>Business</a:t>
            </a:r>
          </a:p>
        </p:txBody>
      </p:sp>
      <p:sp>
        <p:nvSpPr>
          <p:cNvPr id="72" name="TextBox 71"/>
          <p:cNvSpPr txBox="1"/>
          <p:nvPr/>
        </p:nvSpPr>
        <p:spPr>
          <a:xfrm>
            <a:off x="10184352" y="1282362"/>
            <a:ext cx="1389767" cy="276999"/>
          </a:xfrm>
          <a:prstGeom prst="rect">
            <a:avLst/>
          </a:prstGeom>
          <a:solidFill>
            <a:srgbClr val="CF7BBF"/>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200"/>
            </a:lvl1pPr>
          </a:lstStyle>
          <a:p>
            <a:r>
              <a:rPr lang="en-US" dirty="0"/>
              <a:t>Social Enterprise</a:t>
            </a:r>
          </a:p>
        </p:txBody>
      </p:sp>
    </p:spTree>
    <p:extLst>
      <p:ext uri="{BB962C8B-B14F-4D97-AF65-F5344CB8AC3E}">
        <p14:creationId xmlns:p14="http://schemas.microsoft.com/office/powerpoint/2010/main" val="2015522677"/>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2084</TotalTime>
  <Words>753</Words>
  <Application>Microsoft Office PowerPoint</Application>
  <PresentationFormat>Widescreen</PresentationFormat>
  <Paragraphs>234</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Open Sans</vt:lpstr>
      <vt:lpstr>Open Sans Extrabold</vt:lpstr>
      <vt:lpstr>Open Sans Semibold</vt:lpstr>
      <vt:lpstr>Office Theme</vt:lpstr>
      <vt:lpstr>PowerPoint Presentation</vt:lpstr>
      <vt:lpstr>PowerPoint Presentation</vt:lpstr>
      <vt:lpstr>PowerPoint Presentation</vt:lpstr>
      <vt:lpstr>PowerPoint Presentation</vt:lpstr>
      <vt:lpstr>Phase 1</vt:lpstr>
      <vt:lpstr>PowerPoint Presentation</vt:lpstr>
      <vt:lpstr>PowerPoint Presentation</vt:lpstr>
      <vt:lpstr>PowerPoint Presentation</vt:lpstr>
      <vt:lpstr>PowerPoint Presentation</vt:lpstr>
      <vt:lpstr>Phase 2</vt:lpstr>
      <vt:lpstr>PowerPoint Presentation</vt:lpstr>
      <vt:lpstr>PowerPoint Presentation</vt:lpstr>
      <vt:lpstr>PowerPoint Presentation</vt:lpstr>
      <vt:lpstr>PowerPoint Presentation</vt:lpstr>
      <vt:lpstr>PowerPoint Presentation</vt:lpstr>
      <vt:lpstr>PowerPoint Presentation</vt:lpstr>
      <vt:lpstr>THANK YOU شكراً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Charlotte Karam</cp:lastModifiedBy>
  <cp:revision>199</cp:revision>
  <dcterms:created xsi:type="dcterms:W3CDTF">2015-01-28T10:28:33Z</dcterms:created>
  <dcterms:modified xsi:type="dcterms:W3CDTF">2017-08-29T11:22:43Z</dcterms:modified>
</cp:coreProperties>
</file>