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311" r:id="rId3"/>
    <p:sldId id="326" r:id="rId4"/>
    <p:sldId id="329" r:id="rId5"/>
    <p:sldId id="327" r:id="rId6"/>
    <p:sldId id="328" r:id="rId7"/>
    <p:sldId id="330" r:id="rId8"/>
    <p:sldId id="331" r:id="rId9"/>
    <p:sldId id="332" r:id="rId10"/>
    <p:sldId id="313" r:id="rId11"/>
    <p:sldId id="324" r:id="rId12"/>
    <p:sldId id="316" r:id="rId13"/>
    <p:sldId id="317" r:id="rId14"/>
    <p:sldId id="333" r:id="rId15"/>
    <p:sldId id="334" r:id="rId16"/>
    <p:sldId id="335" r:id="rId17"/>
    <p:sldId id="336" r:id="rId18"/>
    <p:sldId id="337" r:id="rId19"/>
    <p:sldId id="338" r:id="rId20"/>
    <p:sldId id="301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80BA"/>
    <a:srgbClr val="84CBC5"/>
    <a:srgbClr val="1B6AA3"/>
    <a:srgbClr val="A8108B"/>
    <a:srgbClr val="F47264"/>
    <a:srgbClr val="F8D35E"/>
    <a:srgbClr val="808080"/>
    <a:srgbClr val="3F3A60"/>
    <a:srgbClr val="B2B2B2"/>
    <a:srgbClr val="7272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44" autoAdjust="0"/>
    <p:restoredTop sz="74895" autoAdjust="0"/>
  </p:normalViewPr>
  <p:slideViewPr>
    <p:cSldViewPr snapToGrid="0" showGuides="1">
      <p:cViewPr varScale="1">
        <p:scale>
          <a:sx n="83" d="100"/>
          <a:sy n="83" d="100"/>
        </p:scale>
        <p:origin x="17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49C75DE-313B-4745-BFD9-588CABE9034B}" type="datetimeFigureOut">
              <a:rPr lang="en-US"/>
              <a:pPr>
                <a:defRPr/>
              </a:pPr>
              <a:t>11/26/2017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045B1BC-3A63-4B72-8942-6BACE133CC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8689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wamleb/?fref=mentions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BBB95C1-2496-4F66-A207-48A9091AACD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9301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45B1BC-3A63-4B72-8942-6BACE133CC6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0031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45B1BC-3A63-4B72-8942-6BACE133CC6B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100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BBB95C1-2496-4F66-A207-48A9091AACD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636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45B1BC-3A63-4B72-8942-6BACE133CC6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606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Organizations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45B1BC-3A63-4B72-8942-6BACE133CC6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7492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Members</a:t>
            </a:r>
            <a:r>
              <a:rPr lang="en-US" baseline="0" dirty="0"/>
              <a:t> of the general public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45B1BC-3A63-4B72-8942-6BACE133CC6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6331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Private Sector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45B1BC-3A63-4B72-8942-6BACE133CC6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5536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ABAAD Campaign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45B1BC-3A63-4B72-8942-6BACE133CC6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9880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Partner….</a:t>
            </a:r>
          </a:p>
          <a:p>
            <a:endParaRPr lang="en-US" b="1" dirty="0"/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</a:t>
            </a:r>
            <a:r>
              <a:rPr lang="en-US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artnership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the Office of the Minister of State for Women's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Affairs,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WAMLebanon</a:t>
            </a:r>
            <a:endParaRPr lang="en-US" sz="1200" b="1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----Minister Jean 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Ogassipian</a:t>
            </a:r>
            <a:endParaRPr lang="en-US" sz="1200" b="1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----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Mrs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Abir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Chebaro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Ministry of State for Women’s Affairs and Advisor to the Prime Minister on Women’s Affairs</a:t>
            </a:r>
            <a:endParaRPr lang="en-US" b="1" dirty="0"/>
          </a:p>
          <a:p>
            <a:endParaRPr lang="en-US" dirty="0"/>
          </a:p>
          <a:p>
            <a:r>
              <a:rPr lang="en-US" dirty="0"/>
              <a:t>Signs posters  and print….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45B1BC-3A63-4B72-8942-6BACE133CC6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9451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International</a:t>
            </a:r>
            <a:r>
              <a:rPr lang="en-US" baseline="0" dirty="0"/>
              <a:t> participation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45B1BC-3A63-4B72-8942-6BACE133CC6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548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2F980F-56F1-40CB-8AF3-BB42BDBCDC0C}" type="datetimeFigureOut">
              <a:rPr lang="en-US" smtClean="0"/>
              <a:pPr>
                <a:defRPr/>
              </a:pPr>
              <a:t>11/26/2017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158432-ECF8-4D1B-8D5F-D331A37D984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88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309247-DCE7-4906-9791-AE2CA4AEF4EF}" type="datetimeFigureOut">
              <a:rPr lang="en-US" smtClean="0"/>
              <a:pPr>
                <a:defRPr/>
              </a:pPr>
              <a:t>11/26/2017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BC0715-B7FF-49C1-8194-505A37D6B4B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467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93E8A5-6EC1-4762-A134-F6EA5CA7BFBA}" type="datetimeFigureOut">
              <a:rPr lang="en-US" smtClean="0"/>
              <a:pPr>
                <a:defRPr/>
              </a:pPr>
              <a:t>11/26/2017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41992B-B3D2-4D61-9F71-3E83F6B8609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853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4CAF19-5434-43D7-A17B-B7D5CC90F718}" type="datetimeFigureOut">
              <a:rPr lang="en-US" smtClean="0"/>
              <a:pPr>
                <a:defRPr/>
              </a:pPr>
              <a:t>11/26/2017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B25AE3-2B53-4AD8-BA0D-67049C64667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109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2E86A2-D4BD-40A9-B5DF-5B87D146F838}" type="datetimeFigureOut">
              <a:rPr lang="en-US" smtClean="0"/>
              <a:pPr>
                <a:defRPr/>
              </a:pPr>
              <a:t>11/26/2017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9D224D-0E70-4901-8198-07A5CF4CC62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225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A1BD2C-ACA6-4FBE-80CD-E5826D6858AD}" type="datetimeFigureOut">
              <a:rPr lang="en-US" smtClean="0"/>
              <a:pPr>
                <a:defRPr/>
              </a:pPr>
              <a:t>11/26/2017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008A7C-CCD3-411F-8630-DDCF9BF3CC1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156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CA54E5-9D7C-4012-8EE8-476C16DC4B89}" type="datetimeFigureOut">
              <a:rPr lang="en-US" smtClean="0"/>
              <a:pPr>
                <a:defRPr/>
              </a:pPr>
              <a:t>11/26/2017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3A4F2A-005F-44B8-A1A3-035175D5483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022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16D9D5-26AA-4E4B-9765-F134BBE78459}" type="datetimeFigureOut">
              <a:rPr lang="en-US" smtClean="0"/>
              <a:pPr>
                <a:defRPr/>
              </a:pPr>
              <a:t>11/26/2017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28FE05-59A4-43C6-847E-4557593C30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496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3BAB7-5926-45D9-B3D2-195E72938BAD}" type="datetimeFigureOut">
              <a:rPr lang="en-US" smtClean="0"/>
              <a:pPr>
                <a:defRPr/>
              </a:pPr>
              <a:t>11/26/2017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776080-E317-4330-B4E5-64EC31A1A7D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330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CAAD81-A5BB-431A-A48D-F8E48C998B1F}" type="datetimeFigureOut">
              <a:rPr lang="en-US" smtClean="0"/>
              <a:pPr>
                <a:defRPr/>
              </a:pPr>
              <a:t>11/26/2017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F5C224-A0F5-4B50-A04D-EB0D13A6E90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417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7A1159-BF6B-457C-B0C4-7387D844D0B3}" type="datetimeFigureOut">
              <a:rPr lang="en-US" smtClean="0"/>
              <a:pPr>
                <a:defRPr/>
              </a:pPr>
              <a:t>11/26/2017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D8A85F-43ED-43D2-8921-C1ACA02FD59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128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EB8FAF6-11E5-425E-A13E-73A038C4B7B9}" type="datetimeFigureOut">
              <a:rPr lang="en-US" smtClean="0"/>
              <a:pPr>
                <a:defRPr/>
              </a:pPr>
              <a:t>11/26/2017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B2513A8-B89E-406B-AD1D-AA42E223EBE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611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3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mark.eid.790?fref=mentions" TargetMode="External"/><Relationship Id="rId13" Type="http://schemas.openxmlformats.org/officeDocument/2006/relationships/hyperlink" Target="https://www.facebook.com/dannybm88?fref=mentions" TargetMode="External"/><Relationship Id="rId18" Type="http://schemas.openxmlformats.org/officeDocument/2006/relationships/hyperlink" Target="https://www.facebook.com/ihab.a.assaad?fref=mentions" TargetMode="External"/><Relationship Id="rId3" Type="http://schemas.openxmlformats.org/officeDocument/2006/relationships/hyperlink" Target="https://www.facebook.com/hashtag/mesh_basita?source=feed_text&amp;story_id=1782181905406104" TargetMode="External"/><Relationship Id="rId21" Type="http://schemas.openxmlformats.org/officeDocument/2006/relationships/hyperlink" Target="https://www.facebook.com/reina.hazouri.393?fref=mentions" TargetMode="External"/><Relationship Id="rId7" Type="http://schemas.openxmlformats.org/officeDocument/2006/relationships/hyperlink" Target="https://www.facebook.com/dchabib?fref=mentions" TargetMode="External"/><Relationship Id="rId12" Type="http://schemas.openxmlformats.org/officeDocument/2006/relationships/hyperlink" Target="https://www.facebook.com/valery.yacoub?fref=mentions" TargetMode="External"/><Relationship Id="rId17" Type="http://schemas.openxmlformats.org/officeDocument/2006/relationships/hyperlink" Target="https://www.facebook.com/ada.harb.96?fref=mentions" TargetMode="External"/><Relationship Id="rId2" Type="http://schemas.openxmlformats.org/officeDocument/2006/relationships/notesSlide" Target="../notesSlides/notesSlide3.xml"/><Relationship Id="rId16" Type="http://schemas.openxmlformats.org/officeDocument/2006/relationships/hyperlink" Target="https://www.facebook.com/profile.php?id=100010065439364&amp;fref=mentions" TargetMode="External"/><Relationship Id="rId20" Type="http://schemas.openxmlformats.org/officeDocument/2006/relationships/hyperlink" Target="https://www.facebook.com/MahmoudJaber5?fref=mention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cebook.com/HeyokaMedia/?fref=mentions" TargetMode="External"/><Relationship Id="rId11" Type="http://schemas.openxmlformats.org/officeDocument/2006/relationships/hyperlink" Target="https://www.facebook.com/samer.marounmatta?fref=mentions" TargetMode="External"/><Relationship Id="rId5" Type="http://schemas.openxmlformats.org/officeDocument/2006/relationships/hyperlink" Target="https://www.facebook.com/arkay83?fref=mentions" TargetMode="External"/><Relationship Id="rId15" Type="http://schemas.openxmlformats.org/officeDocument/2006/relationships/hyperlink" Target="https://www.facebook.com/jihane.bouchamoun?fref=mentions" TargetMode="External"/><Relationship Id="rId10" Type="http://schemas.openxmlformats.org/officeDocument/2006/relationships/hyperlink" Target="https://www.facebook.com/julien.kai?fref=mentions" TargetMode="External"/><Relationship Id="rId19" Type="http://schemas.openxmlformats.org/officeDocument/2006/relationships/hyperlink" Target="https://www.facebook.com/joseph.rizkallah.921?fref=mentions" TargetMode="External"/><Relationship Id="rId4" Type="http://schemas.openxmlformats.org/officeDocument/2006/relationships/hyperlink" Target="https://www.facebook.com/hashtag/%D9%85%D8%B4_%D8%A8%D8%B3%D9%8A%D8%B7%D8%A9?source=feed_text&amp;story_id=1782181905406104" TargetMode="External"/><Relationship Id="rId9" Type="http://schemas.openxmlformats.org/officeDocument/2006/relationships/hyperlink" Target="https://www.facebook.com/gmkhalaf?fref=mentions" TargetMode="External"/><Relationship Id="rId14" Type="http://schemas.openxmlformats.org/officeDocument/2006/relationships/hyperlink" Target="https://www.facebook.com/nat.ch90?fref=mentions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92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8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File:American University of Beirut logo.sv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9809" y="392417"/>
            <a:ext cx="1116727" cy="7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US-Flag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181" y="392417"/>
            <a:ext cx="1386943" cy="7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15182" y1="21617" x2="79373" y2="21617"/>
                        <a14:foregroundMark x1="80198" y1="21287" x2="81188" y2="77723"/>
                        <a14:foregroundMark x1="19967" y1="80198" x2="81188" y2="79868"/>
                        <a14:foregroundMark x1="19472" y1="80198" x2="18647" y2="21617"/>
                        <a14:foregroundMark x1="50330" y1="81518" x2="47360" y2="20462"/>
                        <a14:foregroundMark x1="19142" y1="51980" x2="80693" y2="48515"/>
                        <a14:foregroundMark x1="19472" y1="79868" x2="79868" y2="21287"/>
                        <a14:foregroundMark x1="80198" y1="79868" x2="17822" y2="20792"/>
                        <a14:foregroundMark x1="34653" y1="30363" x2="58086" y2="26073"/>
                        <a14:foregroundMark x1="18152" y1="63696" x2="82013" y2="62541"/>
                        <a14:foregroundMark x1="19967" y1="60726" x2="78548" y2="57756"/>
                        <a14:foregroundMark x1="22112" y1="72937" x2="35974" y2="47360"/>
                        <a14:foregroundMark x1="48515" y1="75413" x2="35149" y2="48515"/>
                        <a14:foregroundMark x1="65512" y1="75083" x2="69472" y2="47360"/>
                        <a14:foregroundMark x1="78548" y1="71947" x2="50330" y2="26073"/>
                        <a14:foregroundMark x1="16502" y1="29868" x2="88119" y2="28548"/>
                        <a14:foregroundMark x1="73267" y1="22112" x2="78053" y2="35974"/>
                        <a14:foregroundMark x1="77228" y1="26073" x2="49835" y2="43399"/>
                        <a14:backgroundMark x1="28218" y1="73267" x2="28218" y2="732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7768" y="138925"/>
            <a:ext cx="1431000" cy="1431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07997"/>
            <a:ext cx="7772400" cy="2387600"/>
          </a:xfrm>
        </p:spPr>
        <p:txBody>
          <a:bodyPr>
            <a:normAutofit/>
          </a:bodyPr>
          <a:lstStyle/>
          <a:p>
            <a:r>
              <a:rPr lang="en-US" sz="7200" b="1" dirty="0">
                <a:solidFill>
                  <a:srgbClr val="84CBC5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The KIP Project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987671"/>
            <a:ext cx="6858000" cy="2141541"/>
          </a:xfrm>
        </p:spPr>
        <p:txBody>
          <a:bodyPr>
            <a:normAutofit fontScale="92500" lnSpcReduction="20000"/>
          </a:bodyPr>
          <a:lstStyle/>
          <a:p>
            <a:r>
              <a:rPr lang="en-US" sz="4000" dirty="0">
                <a:solidFill>
                  <a:srgbClr val="A080BA"/>
                </a:solidFill>
              </a:rPr>
              <a:t>The Breadth and Impact of the </a:t>
            </a:r>
            <a:r>
              <a:rPr lang="en-US" sz="4000" dirty="0" err="1">
                <a:solidFill>
                  <a:srgbClr val="A080BA"/>
                </a:solidFill>
              </a:rPr>
              <a:t>Mesh_Basita</a:t>
            </a:r>
            <a:r>
              <a:rPr lang="en-US" sz="4000" dirty="0">
                <a:solidFill>
                  <a:srgbClr val="A080BA"/>
                </a:solidFill>
              </a:rPr>
              <a:t> Campaign</a:t>
            </a:r>
            <a:endParaRPr lang="ar-SA" sz="4000" dirty="0">
              <a:solidFill>
                <a:srgbClr val="A080BA"/>
              </a:solidFill>
            </a:endParaRPr>
          </a:p>
          <a:p>
            <a:endParaRPr lang="en-GB" sz="4000" dirty="0">
              <a:solidFill>
                <a:srgbClr val="A080BA"/>
              </a:solidFill>
            </a:endParaRPr>
          </a:p>
          <a:p>
            <a:r>
              <a:rPr lang="ar-SA" sz="4000" dirty="0">
                <a:solidFill>
                  <a:srgbClr val="A080BA"/>
                </a:solidFill>
              </a:rPr>
              <a:t>#مش_بسيطة</a:t>
            </a:r>
            <a:endParaRPr lang="en-GB" sz="4000" dirty="0">
              <a:solidFill>
                <a:srgbClr val="A080BA"/>
              </a:solidFill>
            </a:endParaRPr>
          </a:p>
          <a:p>
            <a:endParaRPr lang="en-GB" sz="4000" dirty="0">
              <a:solidFill>
                <a:srgbClr val="A080BA"/>
              </a:solidFill>
            </a:endParaRPr>
          </a:p>
          <a:p>
            <a:endParaRPr lang="en-GB" sz="4000" dirty="0">
              <a:solidFill>
                <a:srgbClr val="A080BA"/>
              </a:solidFill>
            </a:endParaRPr>
          </a:p>
          <a:p>
            <a:endParaRPr lang="en-US" sz="4000" b="1" dirty="0">
              <a:solidFill>
                <a:schemeClr val="bg1">
                  <a:lumMod val="7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 spd="slow">
    <p:check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2594" y="0"/>
            <a:ext cx="4627639" cy="363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7868" y="3330000"/>
            <a:ext cx="4620668" cy="35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788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C7EDF-DBDD-4009-BD2A-36B07E071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70" y="1825626"/>
            <a:ext cx="7886700" cy="388937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A080BA"/>
                </a:solidFill>
              </a:rPr>
              <a:t>Building momentum …</a:t>
            </a:r>
            <a:br>
              <a:rPr lang="en-US" b="1" dirty="0">
                <a:solidFill>
                  <a:srgbClr val="A080BA"/>
                </a:solidFill>
              </a:rPr>
            </a:br>
            <a:br>
              <a:rPr lang="en-US" b="1" dirty="0">
                <a:solidFill>
                  <a:srgbClr val="A080BA"/>
                </a:solidFill>
              </a:rPr>
            </a:br>
            <a:br>
              <a:rPr lang="en-US" b="1" dirty="0">
                <a:solidFill>
                  <a:srgbClr val="A080BA"/>
                </a:solidFill>
              </a:rPr>
            </a:br>
            <a:br>
              <a:rPr lang="en-US" b="1" dirty="0">
                <a:solidFill>
                  <a:srgbClr val="A080BA"/>
                </a:solidFill>
              </a:rPr>
            </a:br>
            <a:r>
              <a:rPr lang="en-US" b="1" dirty="0">
                <a:solidFill>
                  <a:srgbClr val="A080BA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62348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787" y="18000"/>
            <a:ext cx="3847499" cy="6840000"/>
          </a:xfrm>
          <a:solidFill>
            <a:schemeClr val="bg1"/>
          </a:solidFill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9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310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8782" y="629581"/>
            <a:ext cx="5376474" cy="5796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318782" y="4615800"/>
            <a:ext cx="2002828" cy="52863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314141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887"/>
            <a:ext cx="5343153" cy="360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4625" y="5118"/>
            <a:ext cx="4685952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1161" y="3725038"/>
            <a:ext cx="6984496" cy="2952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95" y="2638453"/>
            <a:ext cx="5535767" cy="2484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943520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591" y="328615"/>
            <a:ext cx="8912709" cy="27706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6296" y="3410143"/>
            <a:ext cx="4096000" cy="23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5188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1" y="-5979"/>
            <a:ext cx="5341677" cy="3996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6032" y="0"/>
            <a:ext cx="3818032" cy="486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392" y="3573461"/>
            <a:ext cx="7651997" cy="3276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65641"/>
            <a:ext cx="5711010" cy="252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491186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4171" y="-3823"/>
            <a:ext cx="4452760" cy="3276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291" y="-1033"/>
            <a:ext cx="4655812" cy="3276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7681" y="4232914"/>
            <a:ext cx="4462158" cy="262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951" r="11378"/>
          <a:stretch/>
        </p:blipFill>
        <p:spPr>
          <a:xfrm>
            <a:off x="14291" y="3572871"/>
            <a:ext cx="4690426" cy="3276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3655" y="1557349"/>
            <a:ext cx="5306865" cy="2664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345089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67059" y="171728"/>
            <a:ext cx="4676931" cy="3456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17" y="351728"/>
            <a:ext cx="5037069" cy="2592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17" y="3207895"/>
            <a:ext cx="5737459" cy="3276000"/>
          </a:xfrm>
          <a:prstGeom prst="rect">
            <a:avLst/>
          </a:prstGeom>
        </p:spPr>
      </p:pic>
      <p:pic>
        <p:nvPicPr>
          <p:cNvPr id="7" name="Content Placeholder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0061" y="3855010"/>
            <a:ext cx="4080773" cy="27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3470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10" y="2891806"/>
            <a:ext cx="4968934" cy="324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924574" cy="288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49905" y="1920949"/>
            <a:ext cx="4993829" cy="2844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8611" y="5181976"/>
            <a:ext cx="1824000" cy="136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8455" y="5861918"/>
            <a:ext cx="1996362" cy="79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9651" y="5344321"/>
            <a:ext cx="1925999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596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8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1978667"/>
            <a:ext cx="6858000" cy="2141541"/>
          </a:xfrm>
        </p:spPr>
        <p:txBody>
          <a:bodyPr>
            <a:normAutofit/>
          </a:bodyPr>
          <a:lstStyle/>
          <a:p>
            <a:endParaRPr lang="en-GB" sz="4000" dirty="0">
              <a:solidFill>
                <a:srgbClr val="A080BA"/>
              </a:solidFill>
            </a:endParaRPr>
          </a:p>
          <a:p>
            <a:endParaRPr lang="en-GB" sz="4000" dirty="0">
              <a:solidFill>
                <a:srgbClr val="A080BA"/>
              </a:solidFill>
            </a:endParaRPr>
          </a:p>
          <a:p>
            <a:endParaRPr lang="en-GB" sz="4000" dirty="0">
              <a:solidFill>
                <a:srgbClr val="A080BA"/>
              </a:solidFill>
            </a:endParaRPr>
          </a:p>
          <a:p>
            <a:endParaRPr lang="en-US" sz="4000" b="1" dirty="0">
              <a:solidFill>
                <a:schemeClr val="bg1">
                  <a:lumMod val="7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2448" y="64294"/>
            <a:ext cx="4785932" cy="676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407131"/>
      </p:ext>
    </p:extLst>
  </p:cSld>
  <p:clrMapOvr>
    <a:masterClrMapping/>
  </p:clrMapOvr>
  <p:transition spd="slow">
    <p:check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8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74370" y="2914176"/>
            <a:ext cx="7886700" cy="1429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dirty="0">
                <a:solidFill>
                  <a:srgbClr val="A080BA"/>
                </a:solidFill>
                <a:latin typeface="+mn-lt"/>
                <a:ea typeface="+mn-ea"/>
                <a:cs typeface="+mn-cs"/>
              </a:rPr>
              <a:t>THANK YOU</a:t>
            </a:r>
          </a:p>
          <a:p>
            <a:pPr algn="ctr" fontAlgn="auto">
              <a:spcAft>
                <a:spcPts val="0"/>
              </a:spcAft>
            </a:pPr>
            <a:br>
              <a:rPr lang="en-US" dirty="0">
                <a:solidFill>
                  <a:srgbClr val="A080BA"/>
                </a:solidFill>
                <a:latin typeface="+mn-lt"/>
                <a:ea typeface="+mn-ea"/>
                <a:cs typeface="+mn-cs"/>
              </a:rPr>
            </a:br>
            <a:r>
              <a:rPr lang="ar-SA" sz="6000" b="1" dirty="0">
                <a:solidFill>
                  <a:srgbClr val="84CBC5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شكراً</a:t>
            </a:r>
            <a:r>
              <a:rPr lang="en-US" b="1" dirty="0">
                <a:solidFill>
                  <a:srgbClr val="C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70715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3061" y="178068"/>
            <a:ext cx="2895600" cy="2159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fb-s-c-a.akamaihd.net/h-ak-fbx/v/t1.0-0/c33.0.200.200/p200x200/20597008_1781793402111621_1674137697853055842_n.jpg?oh=6d36ed44cd5ccaa390520d29a21afd58&amp;oe=5A25FF29&amp;__gda__=1516165112_adc37b9e5f264d21bd21a647f3f90eb5">
            <a:extLst>
              <a:ext uri="{FF2B5EF4-FFF2-40B4-BE49-F238E27FC236}">
                <a16:creationId xmlns:a16="http://schemas.microsoft.com/office/drawing/2014/main" id="{B2FAB3EE-3EA7-4506-A3F4-85D92CFE6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3577590"/>
            <a:ext cx="3450834" cy="3143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250AFC1F-D0C3-405E-966F-41A706310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5451" y="1954277"/>
            <a:ext cx="3340099" cy="2503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s://fb-s-c-a.akamaihd.net/h-ak-fbx/v/t1.0-0/c33.0.200.200/p200x200/20621327_1781794655444829_4023666774105094809_n.jpg?oh=13a626401f3aef6c2829e924ae26d912&amp;oe=5A1E8189&amp;__gda__=1512660312_b161db347d9dd32f94cd78fa94dee90e">
            <a:extLst>
              <a:ext uri="{FF2B5EF4-FFF2-40B4-BE49-F238E27FC236}">
                <a16:creationId xmlns:a16="http://schemas.microsoft.com/office/drawing/2014/main" id="{C7519945-8C26-4A79-85B5-374E19A84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0760" y="3316103"/>
            <a:ext cx="2472690" cy="340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fb-s-b-a.akamaihd.net/h-ak-fbx/v/t1.0-0/c0.22.200.200/p200x200/20525629_1781790108778617_4031083935612910301_n.jpg?oh=98e9937c7e6d7d4604196309766220fe&amp;oe=5A57E78D&amp;__gda__=1515840604_171d60e0bf5f12f66e02a8e1c47c55e0">
            <a:extLst>
              <a:ext uri="{FF2B5EF4-FFF2-40B4-BE49-F238E27FC236}">
                <a16:creationId xmlns:a16="http://schemas.microsoft.com/office/drawing/2014/main" id="{2680589F-06F4-4A9A-A665-0072C34C2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1350" y="178068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DB8F6EE-3301-441B-9FAA-D2B3B3512D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930" y="-38981"/>
            <a:ext cx="2398395" cy="32019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C1D7441-EECE-49B4-A78D-EAD71CB6EA9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6045" y="4676774"/>
            <a:ext cx="2908301" cy="2181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504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5EE0B-884F-4D21-A831-D176F424B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314" y="417081"/>
            <a:ext cx="7886700" cy="1325563"/>
          </a:xfrm>
        </p:spPr>
        <p:txBody>
          <a:bodyPr/>
          <a:lstStyle/>
          <a:p>
            <a:r>
              <a:rPr lang="en-US" b="1" dirty="0">
                <a:solidFill>
                  <a:srgbClr val="A080BA"/>
                </a:solidFill>
              </a:rPr>
              <a:t>Capitalizing on the conference…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AFFBBC-73F7-471A-A668-D1DFF70942F1}"/>
              </a:ext>
            </a:extLst>
          </p:cNvPr>
          <p:cNvSpPr txBox="1"/>
          <p:nvPr/>
        </p:nvSpPr>
        <p:spPr>
          <a:xfrm>
            <a:off x="393255" y="3767104"/>
            <a:ext cx="69166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Sandriane</a:t>
            </a:r>
            <a:r>
              <a:rPr lang="en-US" sz="2000" b="1" dirty="0"/>
              <a:t> Ayoub</a:t>
            </a:r>
          </a:p>
          <a:p>
            <a:r>
              <a:rPr lang="en-US" sz="2000" b="1" dirty="0"/>
              <a:t>Stephanie Khalil</a:t>
            </a:r>
          </a:p>
          <a:p>
            <a:r>
              <a:rPr lang="en-US" sz="2000" i="1" dirty="0">
                <a:solidFill>
                  <a:srgbClr val="A080BA"/>
                </a:solidFill>
              </a:rPr>
              <a:t>NDU undergraduate graphic design student volunteers </a:t>
            </a:r>
          </a:p>
          <a:p>
            <a:endParaRPr lang="en-US" sz="2000" b="1" dirty="0"/>
          </a:p>
          <a:p>
            <a:r>
              <a:rPr lang="en-US" sz="2000" b="1" dirty="0"/>
              <a:t>Nour </a:t>
            </a:r>
            <a:r>
              <a:rPr lang="en-US" sz="2000" b="1" dirty="0" err="1"/>
              <a:t>Massalkhi</a:t>
            </a:r>
            <a:endParaRPr lang="en-US" sz="2000" dirty="0"/>
          </a:p>
          <a:p>
            <a:r>
              <a:rPr lang="en-US" sz="2000" i="1" dirty="0">
                <a:solidFill>
                  <a:srgbClr val="A080BA"/>
                </a:solidFill>
              </a:rPr>
              <a:t>AUB undergraduate Media Studies student internship, FAS</a:t>
            </a:r>
          </a:p>
        </p:txBody>
      </p:sp>
      <p:sp>
        <p:nvSpPr>
          <p:cNvPr id="6" name="AutoShape 2" descr="Image result for video symbol">
            <a:extLst>
              <a:ext uri="{FF2B5EF4-FFF2-40B4-BE49-F238E27FC236}">
                <a16:creationId xmlns:a16="http://schemas.microsoft.com/office/drawing/2014/main" id="{54F49FB5-24BD-46CF-BC41-89928269E2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40148" y="1797148"/>
            <a:ext cx="1784252" cy="1784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99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D9AD355-88AE-4F27-B8E3-BB05506B8EB0}"/>
              </a:ext>
            </a:extLst>
          </p:cNvPr>
          <p:cNvSpPr/>
          <p:nvPr/>
        </p:nvSpPr>
        <p:spPr>
          <a:xfrm>
            <a:off x="365760" y="1225689"/>
            <a:ext cx="8229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1D2129"/>
                </a:solidFill>
                <a:latin typeface="Helvetica" panose="020B0604020202020204" pitchFamily="34" charset="0"/>
              </a:rPr>
              <a:t>The KIP Project's campaign </a:t>
            </a:r>
            <a:r>
              <a:rPr lang="en-US" sz="2000" dirty="0">
                <a:solidFill>
                  <a:srgbClr val="4267B2"/>
                </a:solidFill>
                <a:latin typeface="inherit"/>
                <a:hlinkClick r:id="rId3"/>
              </a:rPr>
              <a:t>#</a:t>
            </a:r>
            <a:r>
              <a:rPr lang="en-US" sz="2000" dirty="0" err="1">
                <a:solidFill>
                  <a:srgbClr val="365899"/>
                </a:solidFill>
                <a:latin typeface="inherit"/>
                <a:hlinkClick r:id="rId3"/>
              </a:rPr>
              <a:t>Mesh_Basita</a:t>
            </a:r>
            <a:r>
              <a:rPr lang="en-US" sz="2000" dirty="0">
                <a:solidFill>
                  <a:srgbClr val="1D2129"/>
                </a:solidFill>
                <a:latin typeface="Helvetica" panose="020B0604020202020204" pitchFamily="34" charset="0"/>
              </a:rPr>
              <a:t> </a:t>
            </a:r>
            <a:r>
              <a:rPr lang="en-US" sz="2000" dirty="0">
                <a:solidFill>
                  <a:srgbClr val="4267B2"/>
                </a:solidFill>
                <a:latin typeface="inherit"/>
                <a:hlinkClick r:id="rId4"/>
              </a:rPr>
              <a:t>#</a:t>
            </a:r>
            <a:r>
              <a:rPr lang="ar-LB" sz="2000" dirty="0">
                <a:solidFill>
                  <a:srgbClr val="365899"/>
                </a:solidFill>
                <a:latin typeface="inherit"/>
                <a:hlinkClick r:id="rId4"/>
              </a:rPr>
              <a:t>مش_بسيطة</a:t>
            </a:r>
            <a:r>
              <a:rPr lang="ar-LB" sz="2000" dirty="0">
                <a:solidFill>
                  <a:srgbClr val="1D2129"/>
                </a:solidFill>
                <a:latin typeface="Helvetica" panose="020B0604020202020204" pitchFamily="34" charset="0"/>
              </a:rPr>
              <a:t> </a:t>
            </a:r>
            <a:r>
              <a:rPr lang="en-US" sz="2000" dirty="0">
                <a:solidFill>
                  <a:srgbClr val="1D2129"/>
                </a:solidFill>
                <a:latin typeface="Helvetica" panose="020B0604020202020204" pitchFamily="34" charset="0"/>
              </a:rPr>
              <a:t> stands for the idea that sexual harassment is not okay, that it should not be normalized, and that there should be legislative reform around these issues in Lebanon.</a:t>
            </a:r>
          </a:p>
          <a:p>
            <a:endParaRPr lang="en-US" sz="2000" dirty="0">
              <a:solidFill>
                <a:srgbClr val="1D2129"/>
              </a:solidFill>
              <a:latin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65899"/>
                </a:solidFill>
                <a:latin typeface="inherit"/>
                <a:hlinkClick r:id="rId5"/>
              </a:rPr>
              <a:t>Rana Khoury</a:t>
            </a:r>
            <a:r>
              <a:rPr lang="en-US" sz="2000" dirty="0">
                <a:solidFill>
                  <a:srgbClr val="1D2129"/>
                </a:solidFill>
                <a:latin typeface="inherit"/>
              </a:rPr>
              <a:t> for her creative consultation</a:t>
            </a:r>
          </a:p>
          <a:p>
            <a:endParaRPr lang="en-US" sz="2000" dirty="0">
              <a:solidFill>
                <a:srgbClr val="1D2129"/>
              </a:solidFill>
              <a:latin typeface="inheri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365899"/>
                </a:solidFill>
                <a:latin typeface="inherit"/>
                <a:hlinkClick r:id="rId6"/>
              </a:rPr>
              <a:t>Heyoka</a:t>
            </a:r>
            <a:r>
              <a:rPr lang="en-US" sz="2000" dirty="0">
                <a:solidFill>
                  <a:srgbClr val="1D2129"/>
                </a:solidFill>
                <a:latin typeface="inherit"/>
              </a:rPr>
              <a:t> (Producer </a:t>
            </a:r>
            <a:r>
              <a:rPr lang="en-US" sz="2000" dirty="0">
                <a:solidFill>
                  <a:srgbClr val="365899"/>
                </a:solidFill>
                <a:latin typeface="inherit"/>
                <a:hlinkClick r:id="rId7"/>
              </a:rPr>
              <a:t>Daniel Habib</a:t>
            </a:r>
            <a:r>
              <a:rPr lang="en-US" sz="2000" dirty="0">
                <a:solidFill>
                  <a:srgbClr val="1D2129"/>
                </a:solidFill>
                <a:latin typeface="inherit"/>
              </a:rPr>
              <a:t>, Director </a:t>
            </a:r>
            <a:r>
              <a:rPr lang="en-US" sz="2000" dirty="0">
                <a:solidFill>
                  <a:srgbClr val="365899"/>
                </a:solidFill>
                <a:latin typeface="inherit"/>
                <a:hlinkClick r:id="rId8"/>
              </a:rPr>
              <a:t>Mark Eid</a:t>
            </a:r>
            <a:r>
              <a:rPr lang="en-US" sz="2000" dirty="0">
                <a:solidFill>
                  <a:srgbClr val="1D2129"/>
                </a:solidFill>
                <a:latin typeface="inherit"/>
              </a:rPr>
              <a:t>, Line Producer </a:t>
            </a:r>
            <a:r>
              <a:rPr lang="en-US" sz="2000" dirty="0">
                <a:solidFill>
                  <a:srgbClr val="365899"/>
                </a:solidFill>
                <a:latin typeface="inherit"/>
                <a:hlinkClick r:id="rId9"/>
              </a:rPr>
              <a:t>George Khalaf</a:t>
            </a:r>
            <a:r>
              <a:rPr lang="en-US" sz="2000" dirty="0">
                <a:solidFill>
                  <a:srgbClr val="1D2129"/>
                </a:solidFill>
                <a:latin typeface="inherit"/>
              </a:rPr>
              <a:t>, D.O.P. </a:t>
            </a:r>
            <a:r>
              <a:rPr lang="en-US" sz="2000" dirty="0">
                <a:solidFill>
                  <a:srgbClr val="365899"/>
                </a:solidFill>
                <a:latin typeface="inherit"/>
                <a:hlinkClick r:id="rId10"/>
              </a:rPr>
              <a:t>Julien Kai</a:t>
            </a:r>
            <a:r>
              <a:rPr lang="en-US" sz="2000" dirty="0">
                <a:solidFill>
                  <a:srgbClr val="1D2129"/>
                </a:solidFill>
                <a:latin typeface="inherit"/>
              </a:rPr>
              <a:t>, Camera Assistant Karim </a:t>
            </a:r>
            <a:r>
              <a:rPr lang="en-US" sz="2000" dirty="0" err="1">
                <a:solidFill>
                  <a:srgbClr val="1D2129"/>
                </a:solidFill>
                <a:latin typeface="inherit"/>
              </a:rPr>
              <a:t>Akl</a:t>
            </a:r>
            <a:r>
              <a:rPr lang="en-US" sz="2000" dirty="0">
                <a:solidFill>
                  <a:srgbClr val="1D2129"/>
                </a:solidFill>
                <a:latin typeface="inherit"/>
              </a:rPr>
              <a:t>, Sound Recordist </a:t>
            </a:r>
            <a:r>
              <a:rPr lang="en-US" sz="2000" dirty="0" err="1">
                <a:solidFill>
                  <a:srgbClr val="365899"/>
                </a:solidFill>
                <a:latin typeface="inherit"/>
                <a:hlinkClick r:id="rId11"/>
              </a:rPr>
              <a:t>Samer</a:t>
            </a:r>
            <a:r>
              <a:rPr lang="en-US" sz="2000" dirty="0">
                <a:solidFill>
                  <a:srgbClr val="365899"/>
                </a:solidFill>
                <a:latin typeface="inherit"/>
                <a:hlinkClick r:id="rId11"/>
              </a:rPr>
              <a:t> </a:t>
            </a:r>
            <a:r>
              <a:rPr lang="en-US" sz="2000" dirty="0" err="1">
                <a:solidFill>
                  <a:srgbClr val="365899"/>
                </a:solidFill>
                <a:latin typeface="inherit"/>
                <a:hlinkClick r:id="rId11"/>
              </a:rPr>
              <a:t>Maroun</a:t>
            </a:r>
            <a:r>
              <a:rPr lang="en-US" sz="2000" dirty="0">
                <a:solidFill>
                  <a:srgbClr val="365899"/>
                </a:solidFill>
                <a:latin typeface="inherit"/>
                <a:hlinkClick r:id="rId11"/>
              </a:rPr>
              <a:t> Matta</a:t>
            </a:r>
            <a:r>
              <a:rPr lang="en-US" sz="2000" dirty="0">
                <a:solidFill>
                  <a:srgbClr val="1D2129"/>
                </a:solidFill>
                <a:latin typeface="inherit"/>
              </a:rPr>
              <a:t>, Wardrobe Stylist </a:t>
            </a:r>
            <a:r>
              <a:rPr lang="en-US" sz="2000" dirty="0" err="1">
                <a:solidFill>
                  <a:srgbClr val="365899"/>
                </a:solidFill>
                <a:latin typeface="inherit"/>
                <a:hlinkClick r:id="rId12"/>
              </a:rPr>
              <a:t>Valérie</a:t>
            </a:r>
            <a:r>
              <a:rPr lang="en-US" sz="2000" dirty="0">
                <a:solidFill>
                  <a:srgbClr val="365899"/>
                </a:solidFill>
                <a:latin typeface="inherit"/>
                <a:hlinkClick r:id="rId12"/>
              </a:rPr>
              <a:t> </a:t>
            </a:r>
            <a:r>
              <a:rPr lang="en-US" sz="2000" dirty="0" err="1">
                <a:solidFill>
                  <a:srgbClr val="365899"/>
                </a:solidFill>
                <a:latin typeface="inherit"/>
                <a:hlinkClick r:id="rId12"/>
              </a:rPr>
              <a:t>Yacoub</a:t>
            </a:r>
            <a:r>
              <a:rPr lang="en-US" sz="2000" dirty="0">
                <a:solidFill>
                  <a:srgbClr val="1D2129"/>
                </a:solidFill>
                <a:latin typeface="inherit"/>
              </a:rPr>
              <a:t>) for their production of the videos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1D2129"/>
              </a:solidFill>
              <a:latin typeface="inheri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65899"/>
                </a:solidFill>
                <a:latin typeface="inherit"/>
                <a:hlinkClick r:id="rId13"/>
              </a:rPr>
              <a:t>Danny </a:t>
            </a:r>
            <a:r>
              <a:rPr lang="en-US" sz="2000" dirty="0" err="1">
                <a:solidFill>
                  <a:srgbClr val="365899"/>
                </a:solidFill>
                <a:latin typeface="inherit"/>
                <a:hlinkClick r:id="rId13"/>
              </a:rPr>
              <a:t>Bou-Maroun</a:t>
            </a:r>
            <a:r>
              <a:rPr lang="en-US" sz="2000" dirty="0">
                <a:solidFill>
                  <a:srgbClr val="1D2129"/>
                </a:solidFill>
                <a:latin typeface="inherit"/>
              </a:rPr>
              <a:t> for the music composition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1D2129"/>
              </a:solidFill>
              <a:latin typeface="inheri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D2129"/>
                </a:solidFill>
                <a:latin typeface="inherit"/>
              </a:rPr>
              <a:t>Our actors, </a:t>
            </a:r>
            <a:r>
              <a:rPr lang="en-US" sz="2000" dirty="0">
                <a:solidFill>
                  <a:srgbClr val="365899"/>
                </a:solidFill>
                <a:latin typeface="inherit"/>
                <a:hlinkClick r:id="rId14"/>
              </a:rPr>
              <a:t>Natasha </a:t>
            </a:r>
            <a:r>
              <a:rPr lang="en-US" sz="2000" dirty="0" err="1">
                <a:solidFill>
                  <a:srgbClr val="365899"/>
                </a:solidFill>
                <a:latin typeface="inherit"/>
                <a:hlinkClick r:id="rId14"/>
              </a:rPr>
              <a:t>Choufani</a:t>
            </a:r>
            <a:r>
              <a:rPr lang="en-US" sz="2000" dirty="0">
                <a:solidFill>
                  <a:srgbClr val="1D2129"/>
                </a:solidFill>
                <a:latin typeface="inherit"/>
              </a:rPr>
              <a:t>, </a:t>
            </a:r>
            <a:r>
              <a:rPr lang="en-US" sz="2000" dirty="0" err="1">
                <a:solidFill>
                  <a:srgbClr val="1D2129"/>
                </a:solidFill>
                <a:latin typeface="inherit"/>
              </a:rPr>
              <a:t>Aya</a:t>
            </a:r>
            <a:r>
              <a:rPr lang="en-US" sz="2000" dirty="0">
                <a:solidFill>
                  <a:srgbClr val="1D2129"/>
                </a:solidFill>
                <a:latin typeface="inherit"/>
              </a:rPr>
              <a:t> Abed, </a:t>
            </a:r>
            <a:r>
              <a:rPr lang="en-US" sz="2000" dirty="0" err="1">
                <a:solidFill>
                  <a:srgbClr val="365899"/>
                </a:solidFill>
                <a:latin typeface="inherit"/>
                <a:hlinkClick r:id="rId15"/>
              </a:rPr>
              <a:t>Jihane</a:t>
            </a:r>
            <a:r>
              <a:rPr lang="en-US" sz="2000" dirty="0">
                <a:solidFill>
                  <a:srgbClr val="365899"/>
                </a:solidFill>
                <a:latin typeface="inherit"/>
                <a:hlinkClick r:id="rId15"/>
              </a:rPr>
              <a:t> Diab</a:t>
            </a:r>
            <a:r>
              <a:rPr lang="en-US" sz="2000" dirty="0">
                <a:solidFill>
                  <a:srgbClr val="1D2129"/>
                </a:solidFill>
                <a:latin typeface="inherit"/>
              </a:rPr>
              <a:t>, </a:t>
            </a:r>
            <a:r>
              <a:rPr lang="en-US" sz="2000" dirty="0">
                <a:solidFill>
                  <a:srgbClr val="365899"/>
                </a:solidFill>
                <a:latin typeface="inherit"/>
                <a:hlinkClick r:id="rId9"/>
              </a:rPr>
              <a:t>George Khalaf</a:t>
            </a:r>
            <a:r>
              <a:rPr lang="en-US" sz="2000" dirty="0">
                <a:solidFill>
                  <a:srgbClr val="1D2129"/>
                </a:solidFill>
                <a:latin typeface="inherit"/>
              </a:rPr>
              <a:t>, </a:t>
            </a:r>
            <a:r>
              <a:rPr lang="en-US" sz="2000" dirty="0" err="1">
                <a:solidFill>
                  <a:srgbClr val="365899"/>
                </a:solidFill>
                <a:latin typeface="inherit"/>
                <a:hlinkClick r:id="rId16"/>
              </a:rPr>
              <a:t>Sany</a:t>
            </a:r>
            <a:r>
              <a:rPr lang="en-US" sz="2000" dirty="0">
                <a:solidFill>
                  <a:srgbClr val="365899"/>
                </a:solidFill>
                <a:latin typeface="inherit"/>
                <a:hlinkClick r:id="rId16"/>
              </a:rPr>
              <a:t> Abdul </a:t>
            </a:r>
            <a:r>
              <a:rPr lang="en-US" sz="2000" dirty="0" err="1">
                <a:solidFill>
                  <a:srgbClr val="365899"/>
                </a:solidFill>
                <a:latin typeface="inherit"/>
                <a:hlinkClick r:id="rId16"/>
              </a:rPr>
              <a:t>Baki</a:t>
            </a:r>
            <a:r>
              <a:rPr lang="en-US" sz="2000" dirty="0">
                <a:solidFill>
                  <a:srgbClr val="1D2129"/>
                </a:solidFill>
                <a:latin typeface="inherit"/>
              </a:rPr>
              <a:t>, </a:t>
            </a:r>
            <a:r>
              <a:rPr lang="en-US" sz="2000" dirty="0">
                <a:solidFill>
                  <a:srgbClr val="365899"/>
                </a:solidFill>
                <a:latin typeface="inherit"/>
                <a:hlinkClick r:id="rId17"/>
              </a:rPr>
              <a:t>Ada </a:t>
            </a:r>
            <a:r>
              <a:rPr lang="en-US" sz="2000" dirty="0" err="1">
                <a:solidFill>
                  <a:srgbClr val="365899"/>
                </a:solidFill>
                <a:latin typeface="inherit"/>
                <a:hlinkClick r:id="rId17"/>
              </a:rPr>
              <a:t>Harb</a:t>
            </a:r>
            <a:r>
              <a:rPr lang="en-US" sz="2000" dirty="0">
                <a:solidFill>
                  <a:srgbClr val="1D2129"/>
                </a:solidFill>
                <a:latin typeface="inherit"/>
              </a:rPr>
              <a:t>, </a:t>
            </a:r>
            <a:r>
              <a:rPr lang="en-US" sz="2000" dirty="0" err="1">
                <a:solidFill>
                  <a:srgbClr val="365899"/>
                </a:solidFill>
                <a:latin typeface="inherit"/>
                <a:hlinkClick r:id="rId18"/>
              </a:rPr>
              <a:t>Ihab</a:t>
            </a:r>
            <a:r>
              <a:rPr lang="en-US" sz="2000" dirty="0">
                <a:solidFill>
                  <a:srgbClr val="365899"/>
                </a:solidFill>
                <a:latin typeface="inherit"/>
                <a:hlinkClick r:id="rId18"/>
              </a:rPr>
              <a:t> Al </a:t>
            </a:r>
            <a:r>
              <a:rPr lang="en-US" sz="2000" dirty="0" err="1">
                <a:solidFill>
                  <a:srgbClr val="365899"/>
                </a:solidFill>
                <a:latin typeface="inherit"/>
                <a:hlinkClick r:id="rId18"/>
              </a:rPr>
              <a:t>Assaad</a:t>
            </a:r>
            <a:r>
              <a:rPr lang="en-US" sz="2000" dirty="0">
                <a:solidFill>
                  <a:srgbClr val="1D2129"/>
                </a:solidFill>
                <a:latin typeface="inherit"/>
              </a:rPr>
              <a:t>, </a:t>
            </a:r>
            <a:r>
              <a:rPr lang="en-US" sz="2000" dirty="0">
                <a:solidFill>
                  <a:srgbClr val="365899"/>
                </a:solidFill>
                <a:latin typeface="inherit"/>
                <a:hlinkClick r:id="rId19"/>
              </a:rPr>
              <a:t>Joseph </a:t>
            </a:r>
            <a:r>
              <a:rPr lang="en-US" sz="2000" dirty="0" err="1">
                <a:solidFill>
                  <a:srgbClr val="365899"/>
                </a:solidFill>
                <a:latin typeface="inherit"/>
                <a:hlinkClick r:id="rId19"/>
              </a:rPr>
              <a:t>Risque</a:t>
            </a:r>
            <a:r>
              <a:rPr lang="en-US" sz="2000" dirty="0">
                <a:solidFill>
                  <a:srgbClr val="365899"/>
                </a:solidFill>
                <a:latin typeface="inherit"/>
                <a:hlinkClick r:id="rId19"/>
              </a:rPr>
              <a:t> </a:t>
            </a:r>
            <a:r>
              <a:rPr lang="en-US" sz="2000" dirty="0" err="1">
                <a:solidFill>
                  <a:srgbClr val="365899"/>
                </a:solidFill>
                <a:latin typeface="inherit"/>
                <a:hlinkClick r:id="rId19"/>
              </a:rPr>
              <a:t>D'Allah</a:t>
            </a:r>
            <a:r>
              <a:rPr lang="en-US" sz="2000" dirty="0">
                <a:solidFill>
                  <a:srgbClr val="1D2129"/>
                </a:solidFill>
                <a:latin typeface="inherit"/>
              </a:rPr>
              <a:t>, </a:t>
            </a:r>
            <a:r>
              <a:rPr lang="en-US" sz="2000" dirty="0">
                <a:solidFill>
                  <a:srgbClr val="365899"/>
                </a:solidFill>
                <a:latin typeface="inherit"/>
                <a:hlinkClick r:id="rId20"/>
              </a:rPr>
              <a:t>Mahmoud </a:t>
            </a:r>
            <a:r>
              <a:rPr lang="en-US" sz="2000" dirty="0" err="1">
                <a:solidFill>
                  <a:srgbClr val="365899"/>
                </a:solidFill>
                <a:latin typeface="inherit"/>
                <a:hlinkClick r:id="rId20"/>
              </a:rPr>
              <a:t>Jaber</a:t>
            </a:r>
            <a:r>
              <a:rPr lang="en-US" sz="2000" dirty="0">
                <a:solidFill>
                  <a:srgbClr val="1D2129"/>
                </a:solidFill>
                <a:latin typeface="inherit"/>
              </a:rPr>
              <a:t>, </a:t>
            </a:r>
            <a:r>
              <a:rPr lang="en-US" sz="2000" dirty="0" err="1">
                <a:solidFill>
                  <a:srgbClr val="365899"/>
                </a:solidFill>
                <a:latin typeface="inherit"/>
                <a:hlinkClick r:id="rId11"/>
              </a:rPr>
              <a:t>Samer</a:t>
            </a:r>
            <a:r>
              <a:rPr lang="en-US" sz="2000" dirty="0">
                <a:solidFill>
                  <a:srgbClr val="365899"/>
                </a:solidFill>
                <a:latin typeface="inherit"/>
                <a:hlinkClick r:id="rId11"/>
              </a:rPr>
              <a:t> </a:t>
            </a:r>
            <a:r>
              <a:rPr lang="en-US" sz="2000" dirty="0" err="1">
                <a:solidFill>
                  <a:srgbClr val="365899"/>
                </a:solidFill>
                <a:latin typeface="inherit"/>
                <a:hlinkClick r:id="rId11"/>
              </a:rPr>
              <a:t>Maroun</a:t>
            </a:r>
            <a:r>
              <a:rPr lang="en-US" sz="2000" dirty="0">
                <a:solidFill>
                  <a:srgbClr val="365899"/>
                </a:solidFill>
                <a:latin typeface="inherit"/>
                <a:hlinkClick r:id="rId11"/>
              </a:rPr>
              <a:t> Matta</a:t>
            </a:r>
            <a:r>
              <a:rPr lang="en-US" sz="2000" dirty="0">
                <a:solidFill>
                  <a:srgbClr val="1D2129"/>
                </a:solidFill>
                <a:latin typeface="inherit"/>
              </a:rPr>
              <a:t>, </a:t>
            </a:r>
            <a:r>
              <a:rPr lang="en-US" sz="2000" dirty="0" err="1">
                <a:solidFill>
                  <a:srgbClr val="365899"/>
                </a:solidFill>
                <a:latin typeface="inherit"/>
                <a:hlinkClick r:id="rId21"/>
              </a:rPr>
              <a:t>Řèïna</a:t>
            </a:r>
            <a:r>
              <a:rPr lang="en-US" sz="2000" dirty="0">
                <a:solidFill>
                  <a:srgbClr val="365899"/>
                </a:solidFill>
                <a:latin typeface="inherit"/>
                <a:hlinkClick r:id="rId21"/>
              </a:rPr>
              <a:t> </a:t>
            </a:r>
            <a:r>
              <a:rPr lang="en-US" sz="2000" dirty="0" err="1">
                <a:solidFill>
                  <a:srgbClr val="365899"/>
                </a:solidFill>
                <a:latin typeface="inherit"/>
                <a:hlinkClick r:id="rId21"/>
              </a:rPr>
              <a:t>Hazouri</a:t>
            </a:r>
            <a:r>
              <a:rPr lang="en-US" sz="2000" dirty="0">
                <a:solidFill>
                  <a:srgbClr val="1D2129"/>
                </a:solidFill>
                <a:latin typeface="inherit"/>
              </a:rPr>
              <a:t>, </a:t>
            </a:r>
            <a:r>
              <a:rPr lang="en-US" sz="2000" dirty="0" err="1">
                <a:solidFill>
                  <a:srgbClr val="1D2129"/>
                </a:solidFill>
                <a:latin typeface="inherit"/>
              </a:rPr>
              <a:t>Jad</a:t>
            </a:r>
            <a:r>
              <a:rPr lang="en-US" sz="2000" dirty="0">
                <a:solidFill>
                  <a:srgbClr val="1D2129"/>
                </a:solidFill>
                <a:latin typeface="inherit"/>
              </a:rPr>
              <a:t> </a:t>
            </a:r>
            <a:r>
              <a:rPr lang="en-US" sz="2000" dirty="0" err="1">
                <a:solidFill>
                  <a:srgbClr val="1D2129"/>
                </a:solidFill>
                <a:latin typeface="inherit"/>
              </a:rPr>
              <a:t>Awad</a:t>
            </a:r>
            <a:r>
              <a:rPr lang="en-US" sz="2000" dirty="0">
                <a:solidFill>
                  <a:srgbClr val="1D2129"/>
                </a:solidFill>
                <a:latin typeface="inherit"/>
              </a:rPr>
              <a:t>, Mary </a:t>
            </a:r>
            <a:r>
              <a:rPr lang="en-US" sz="2000" dirty="0" err="1">
                <a:solidFill>
                  <a:srgbClr val="1D2129"/>
                </a:solidFill>
                <a:latin typeface="inherit"/>
              </a:rPr>
              <a:t>Ammoun</a:t>
            </a:r>
            <a:endParaRPr lang="en-US" sz="2000" dirty="0">
              <a:solidFill>
                <a:srgbClr val="1D2129"/>
              </a:solidFill>
              <a:latin typeface="inheri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1D2129"/>
              </a:solidFill>
              <a:latin typeface="inherit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0E17BD2-0CF8-46C5-995D-8A3B9266F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408723" cy="1325563"/>
          </a:xfrm>
        </p:spPr>
        <p:txBody>
          <a:bodyPr/>
          <a:lstStyle/>
          <a:p>
            <a:r>
              <a:rPr lang="en-US" b="1" dirty="0">
                <a:solidFill>
                  <a:srgbClr val="A080BA"/>
                </a:solidFill>
              </a:rPr>
              <a:t>Spots across local channels…</a:t>
            </a:r>
          </a:p>
        </p:txBody>
      </p:sp>
    </p:spTree>
    <p:extLst>
      <p:ext uri="{BB962C8B-B14F-4D97-AF65-F5344CB8AC3E}">
        <p14:creationId xmlns:p14="http://schemas.microsoft.com/office/powerpoint/2010/main" val="4190196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C7EDF-DBDD-4009-BD2A-36B07E071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70" y="1825626"/>
            <a:ext cx="7886700" cy="1325563"/>
          </a:xfrm>
        </p:spPr>
        <p:txBody>
          <a:bodyPr/>
          <a:lstStyle/>
          <a:p>
            <a:r>
              <a:rPr lang="en-US" b="1" dirty="0">
                <a:solidFill>
                  <a:srgbClr val="A080BA"/>
                </a:solidFill>
              </a:rPr>
              <a:t>Augmenting the conversation…</a:t>
            </a:r>
          </a:p>
        </p:txBody>
      </p:sp>
    </p:spTree>
    <p:extLst>
      <p:ext uri="{BB962C8B-B14F-4D97-AF65-F5344CB8AC3E}">
        <p14:creationId xmlns:p14="http://schemas.microsoft.com/office/powerpoint/2010/main" val="4051389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7525" y="0"/>
            <a:ext cx="6086475" cy="39052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06000"/>
            <a:ext cx="5139916" cy="47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06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719"/>
          <a:stretch/>
        </p:blipFill>
        <p:spPr>
          <a:xfrm>
            <a:off x="957269" y="2426285"/>
            <a:ext cx="3180425" cy="4356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283168" cy="230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3394" y="863437"/>
            <a:ext cx="3361500" cy="59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111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796" y="0"/>
            <a:ext cx="2967012" cy="406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38" y="4146302"/>
            <a:ext cx="4882346" cy="2556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81"/>
          <a:stretch/>
        </p:blipFill>
        <p:spPr>
          <a:xfrm>
            <a:off x="2676292" y="-1"/>
            <a:ext cx="3777350" cy="43609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908" r="-1525" b="-3971"/>
          <a:stretch/>
        </p:blipFill>
        <p:spPr>
          <a:xfrm>
            <a:off x="6175717" y="0"/>
            <a:ext cx="2886053" cy="5112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5482BE-86F7-49DD-97DC-B2BE9723854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55217" y="4895557"/>
            <a:ext cx="5354860" cy="2527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1371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2704</TotalTime>
  <Words>128</Words>
  <Application>Microsoft Office PowerPoint</Application>
  <PresentationFormat>On-screen Show (4:3)</PresentationFormat>
  <Paragraphs>53</Paragraphs>
  <Slides>20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Helvetica</vt:lpstr>
      <vt:lpstr>inherit</vt:lpstr>
      <vt:lpstr>Open Sans</vt:lpstr>
      <vt:lpstr>Office Theme</vt:lpstr>
      <vt:lpstr>The KIP Project</vt:lpstr>
      <vt:lpstr>PowerPoint Presentation</vt:lpstr>
      <vt:lpstr>PowerPoint Presentation</vt:lpstr>
      <vt:lpstr>Capitalizing on the conference…</vt:lpstr>
      <vt:lpstr>Spots across local channels…</vt:lpstr>
      <vt:lpstr>Augmenting the conversation…</vt:lpstr>
      <vt:lpstr>PowerPoint Presentation</vt:lpstr>
      <vt:lpstr>PowerPoint Presentation</vt:lpstr>
      <vt:lpstr>PowerPoint Presentation</vt:lpstr>
      <vt:lpstr>PowerPoint Presentation</vt:lpstr>
      <vt:lpstr>Building momentum …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Sandra</dc:creator>
  <cp:lastModifiedBy>ZD</cp:lastModifiedBy>
  <cp:revision>224</cp:revision>
  <dcterms:created xsi:type="dcterms:W3CDTF">2015-01-28T10:28:33Z</dcterms:created>
  <dcterms:modified xsi:type="dcterms:W3CDTF">2017-11-26T14:16:38Z</dcterms:modified>
</cp:coreProperties>
</file>